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96" r:id="rId1"/>
    <p:sldMasterId id="2147484099" r:id="rId2"/>
  </p:sldMasterIdLst>
  <p:notesMasterIdLst>
    <p:notesMasterId r:id="rId20"/>
  </p:notesMasterIdLst>
  <p:sldIdLst>
    <p:sldId id="256" r:id="rId3"/>
    <p:sldId id="274" r:id="rId4"/>
    <p:sldId id="261" r:id="rId5"/>
    <p:sldId id="276" r:id="rId6"/>
    <p:sldId id="258" r:id="rId7"/>
    <p:sldId id="262" r:id="rId8"/>
    <p:sldId id="270" r:id="rId9"/>
    <p:sldId id="271" r:id="rId10"/>
    <p:sldId id="272" r:id="rId11"/>
    <p:sldId id="273" r:id="rId12"/>
    <p:sldId id="259" r:id="rId13"/>
    <p:sldId id="263" r:id="rId14"/>
    <p:sldId id="265" r:id="rId15"/>
    <p:sldId id="277" r:id="rId16"/>
    <p:sldId id="268" r:id="rId17"/>
    <p:sldId id="269" r:id="rId18"/>
    <p:sldId id="275"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EFE3"/>
    <a:srgbClr val="0E4B2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71" autoAdjust="0"/>
    <p:restoredTop sz="94598" autoAdjust="0"/>
  </p:normalViewPr>
  <p:slideViewPr>
    <p:cSldViewPr>
      <p:cViewPr varScale="1">
        <p:scale>
          <a:sx n="59" d="100"/>
          <a:sy n="59" d="100"/>
        </p:scale>
        <p:origin x="932" y="52"/>
      </p:cViewPr>
      <p:guideLst>
        <p:guide orient="horz" pos="2160"/>
        <p:guide pos="3840"/>
      </p:guideLst>
    </p:cSldViewPr>
  </p:slideViewPr>
  <p:outlineViewPr>
    <p:cViewPr>
      <p:scale>
        <a:sx n="33" d="100"/>
        <a:sy n="33" d="100"/>
      </p:scale>
      <p:origin x="306" y="6732"/>
    </p:cViewPr>
  </p:outlineViewPr>
  <p:notesTextViewPr>
    <p:cViewPr>
      <p:scale>
        <a:sx n="1" d="1"/>
        <a:sy n="1" d="1"/>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83F2AF2-CBFF-4FED-86F3-177F1B05DCDF}" type="datetimeFigureOut">
              <a:rPr lang="en-US" smtClean="0"/>
              <a:pPr/>
              <a:t>3/17/2026</a:t>
            </a:fld>
            <a:endParaRPr lang="en-US" dirty="0"/>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51B8803-8544-4D19-91D6-382B57B7FAF3}" type="slidenum">
              <a:rPr lang="en-US" smtClean="0"/>
              <a:pPr/>
              <a:t>‹#›</a:t>
            </a:fld>
            <a:endParaRPr lang="en-US" dirty="0"/>
          </a:p>
        </p:txBody>
      </p:sp>
    </p:spTree>
    <p:extLst>
      <p:ext uri="{BB962C8B-B14F-4D97-AF65-F5344CB8AC3E}">
        <p14:creationId xmlns:p14="http://schemas.microsoft.com/office/powerpoint/2010/main" val="26173129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We will consolidate all of these resources and get them sent to SHPO. Archeological information can not be reviewed unless it is included in the Section 106 form</a:t>
            </a:r>
          </a:p>
        </p:txBody>
      </p:sp>
      <p:sp>
        <p:nvSpPr>
          <p:cNvPr id="4" name="Slide Number Placeholder 3"/>
          <p:cNvSpPr>
            <a:spLocks noGrp="1"/>
          </p:cNvSpPr>
          <p:nvPr>
            <p:ph type="sldNum" sz="quarter" idx="5"/>
          </p:nvPr>
        </p:nvSpPr>
        <p:spPr/>
        <p:txBody>
          <a:bodyPr/>
          <a:lstStyle/>
          <a:p>
            <a:fld id="{951B8803-8544-4D19-91D6-382B57B7FAF3}" type="slidenum">
              <a:rPr lang="en-US" smtClean="0"/>
              <a:pPr/>
              <a:t>4</a:t>
            </a:fld>
            <a:endParaRPr lang="en-US" dirty="0"/>
          </a:p>
        </p:txBody>
      </p:sp>
    </p:spTree>
    <p:extLst>
      <p:ext uri="{BB962C8B-B14F-4D97-AF65-F5344CB8AC3E}">
        <p14:creationId xmlns:p14="http://schemas.microsoft.com/office/powerpoint/2010/main" val="32576829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71450" indent="-171450">
              <a:buFontTx/>
              <a:buChar char="-"/>
            </a:pPr>
            <a:r>
              <a:rPr lang="en-US" dirty="0"/>
              <a:t>We also have a new historic preservation process as part of the environmental review – this has been implemented for a few years</a:t>
            </a:r>
          </a:p>
          <a:p>
            <a:pPr marL="171450" indent="-171450">
              <a:buFontTx/>
              <a:buChar char="-"/>
            </a:pPr>
            <a:r>
              <a:rPr lang="en-US" dirty="0"/>
              <a:t>During the planning phase, the project tract is defined, and the historic preservation review is concluded using the Section 106 form for exempt activities</a:t>
            </a:r>
          </a:p>
          <a:p>
            <a:endParaRPr lang="en-US" dirty="0"/>
          </a:p>
        </p:txBody>
      </p:sp>
      <p:sp>
        <p:nvSpPr>
          <p:cNvPr id="4" name="Slide Number Placeholder 3"/>
          <p:cNvSpPr>
            <a:spLocks noGrp="1"/>
          </p:cNvSpPr>
          <p:nvPr>
            <p:ph type="sldNum" sz="quarter" idx="10"/>
          </p:nvPr>
        </p:nvSpPr>
        <p:spPr/>
        <p:txBody>
          <a:bodyPr/>
          <a:lstStyle/>
          <a:p>
            <a:fld id="{951B8803-8544-4D19-91D6-382B57B7FAF3}" type="slidenum">
              <a:rPr lang="en-US" smtClean="0"/>
              <a:pPr/>
              <a:t>5</a:t>
            </a:fld>
            <a:endParaRPr lang="en-US" dirty="0"/>
          </a:p>
        </p:txBody>
      </p:sp>
    </p:spTree>
    <p:extLst>
      <p:ext uri="{BB962C8B-B14F-4D97-AF65-F5344CB8AC3E}">
        <p14:creationId xmlns:p14="http://schemas.microsoft.com/office/powerpoint/2010/main" val="30203908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For all projects the consultant must send a Section 106 PRF to their DEC point of contact including any maps, 30% plans and the Area of Potential Effect</a:t>
            </a:r>
          </a:p>
          <a:p>
            <a:pPr marL="171450" indent="-171450">
              <a:buFontTx/>
              <a:buChar char="-"/>
            </a:pPr>
            <a:r>
              <a:rPr lang="en-US" dirty="0"/>
              <a:t>SHPO will use this to determine if any historic resources are present and if an archeological consultant will be required</a:t>
            </a:r>
          </a:p>
          <a:p>
            <a:pPr marL="171450" indent="-171450">
              <a:buFontTx/>
              <a:buChar char="-"/>
            </a:pPr>
            <a:r>
              <a:rPr lang="en-US" dirty="0"/>
              <a:t>During the 60 and 90 percent design phases, an updated Section 106 PRF must be submitted including the archaeological reports from the consultant </a:t>
            </a:r>
          </a:p>
          <a:p>
            <a:pPr marL="171450" indent="-171450">
              <a:buFontTx/>
              <a:buChar char="-"/>
            </a:pPr>
            <a:r>
              <a:rPr lang="en-US" dirty="0"/>
              <a:t>SHPO concurs finding of adverse effect</a:t>
            </a:r>
          </a:p>
        </p:txBody>
      </p:sp>
      <p:sp>
        <p:nvSpPr>
          <p:cNvPr id="4" name="Slide Number Placeholder 3"/>
          <p:cNvSpPr>
            <a:spLocks noGrp="1"/>
          </p:cNvSpPr>
          <p:nvPr>
            <p:ph type="sldNum" sz="quarter" idx="5"/>
          </p:nvPr>
        </p:nvSpPr>
        <p:spPr/>
        <p:txBody>
          <a:bodyPr/>
          <a:lstStyle/>
          <a:p>
            <a:fld id="{951B8803-8544-4D19-91D6-382B57B7FAF3}" type="slidenum">
              <a:rPr lang="en-US" smtClean="0"/>
              <a:pPr/>
              <a:t>6</a:t>
            </a:fld>
            <a:endParaRPr lang="en-US" dirty="0"/>
          </a:p>
        </p:txBody>
      </p:sp>
    </p:spTree>
    <p:extLst>
      <p:ext uri="{BB962C8B-B14F-4D97-AF65-F5344CB8AC3E}">
        <p14:creationId xmlns:p14="http://schemas.microsoft.com/office/powerpoint/2010/main" val="17093350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Example of a Section 106 PRF for an exempt project</a:t>
            </a:r>
          </a:p>
          <a:p>
            <a:pPr marL="171450" indent="-171450">
              <a:buFontTx/>
              <a:buChar char="-"/>
            </a:pPr>
            <a:r>
              <a:rPr lang="en-US" dirty="0"/>
              <a:t>Questions 2-4 are answered no, and the exempt activity is described</a:t>
            </a:r>
          </a:p>
          <a:p>
            <a:pPr marL="171450" indent="-171450">
              <a:buFontTx/>
              <a:buChar char="-"/>
            </a:pPr>
            <a:r>
              <a:rPr lang="en-US" dirty="0"/>
              <a:t>Update heading for each submittal</a:t>
            </a:r>
          </a:p>
        </p:txBody>
      </p:sp>
      <p:sp>
        <p:nvSpPr>
          <p:cNvPr id="4" name="Slide Number Placeholder 3"/>
          <p:cNvSpPr>
            <a:spLocks noGrp="1"/>
          </p:cNvSpPr>
          <p:nvPr>
            <p:ph type="sldNum" sz="quarter" idx="5"/>
          </p:nvPr>
        </p:nvSpPr>
        <p:spPr/>
        <p:txBody>
          <a:bodyPr/>
          <a:lstStyle/>
          <a:p>
            <a:fld id="{951B8803-8544-4D19-91D6-382B57B7FAF3}" type="slidenum">
              <a:rPr lang="en-US" smtClean="0"/>
              <a:pPr/>
              <a:t>7</a:t>
            </a:fld>
            <a:endParaRPr lang="en-US" dirty="0"/>
          </a:p>
        </p:txBody>
      </p:sp>
    </p:spTree>
    <p:extLst>
      <p:ext uri="{BB962C8B-B14F-4D97-AF65-F5344CB8AC3E}">
        <p14:creationId xmlns:p14="http://schemas.microsoft.com/office/powerpoint/2010/main" val="36456182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PRF is still submitted for exempt project</a:t>
            </a:r>
          </a:p>
          <a:p>
            <a:pPr marL="171450" indent="-171450">
              <a:buFontTx/>
              <a:buChar char="-"/>
            </a:pPr>
            <a:r>
              <a:rPr lang="en-US" dirty="0"/>
              <a:t>Links are provided for D30 APE, site map, any photographs, and plans</a:t>
            </a:r>
          </a:p>
        </p:txBody>
      </p:sp>
      <p:sp>
        <p:nvSpPr>
          <p:cNvPr id="4" name="Slide Number Placeholder 3"/>
          <p:cNvSpPr>
            <a:spLocks noGrp="1"/>
          </p:cNvSpPr>
          <p:nvPr>
            <p:ph type="sldNum" sz="quarter" idx="5"/>
          </p:nvPr>
        </p:nvSpPr>
        <p:spPr/>
        <p:txBody>
          <a:bodyPr/>
          <a:lstStyle/>
          <a:p>
            <a:fld id="{951B8803-8544-4D19-91D6-382B57B7FAF3}" type="slidenum">
              <a:rPr lang="en-US" smtClean="0"/>
              <a:pPr/>
              <a:t>8</a:t>
            </a:fld>
            <a:endParaRPr lang="en-US" dirty="0"/>
          </a:p>
        </p:txBody>
      </p:sp>
    </p:spTree>
    <p:extLst>
      <p:ext uri="{BB962C8B-B14F-4D97-AF65-F5344CB8AC3E}">
        <p14:creationId xmlns:p14="http://schemas.microsoft.com/office/powerpoint/2010/main" val="5362858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Example of Section 106 PRF for non-exempt activity</a:t>
            </a:r>
          </a:p>
          <a:p>
            <a:pPr marL="171450" indent="-171450">
              <a:buFontTx/>
              <a:buChar char="-"/>
            </a:pPr>
            <a:r>
              <a:rPr lang="en-US" dirty="0"/>
              <a:t>Non-exempt if any of the questions 2 through 4 are answered yes</a:t>
            </a:r>
          </a:p>
          <a:p>
            <a:pPr marL="171450" indent="-171450">
              <a:buFontTx/>
              <a:buChar char="-"/>
            </a:pPr>
            <a:r>
              <a:rPr lang="en-US" dirty="0"/>
              <a:t>Links are once again provided for APE, site map, photographs, and plans</a:t>
            </a:r>
          </a:p>
          <a:p>
            <a:pPr marL="171450" indent="-171450">
              <a:buFontTx/>
              <a:buChar char="-"/>
            </a:pPr>
            <a:r>
              <a:rPr lang="en-US" dirty="0"/>
              <a:t>May be submitted during D30 to determine if archaeological consultant is necessary</a:t>
            </a:r>
          </a:p>
        </p:txBody>
      </p:sp>
      <p:sp>
        <p:nvSpPr>
          <p:cNvPr id="4" name="Slide Number Placeholder 3"/>
          <p:cNvSpPr>
            <a:spLocks noGrp="1"/>
          </p:cNvSpPr>
          <p:nvPr>
            <p:ph type="sldNum" sz="quarter" idx="5"/>
          </p:nvPr>
        </p:nvSpPr>
        <p:spPr/>
        <p:txBody>
          <a:bodyPr/>
          <a:lstStyle/>
          <a:p>
            <a:fld id="{951B8803-8544-4D19-91D6-382B57B7FAF3}" type="slidenum">
              <a:rPr lang="en-US" smtClean="0"/>
              <a:pPr/>
              <a:t>9</a:t>
            </a:fld>
            <a:endParaRPr lang="en-US" dirty="0"/>
          </a:p>
        </p:txBody>
      </p:sp>
    </p:spTree>
    <p:extLst>
      <p:ext uri="{BB962C8B-B14F-4D97-AF65-F5344CB8AC3E}">
        <p14:creationId xmlns:p14="http://schemas.microsoft.com/office/powerpoint/2010/main" val="42662428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If archaeological consultant is required, resubmit Section 106 form during D60 and D90 phases with updated APE shape files, plan sets, D90 contract documents and specs, and all archaeological consultant reports (phase 1 scope, and ARA)</a:t>
            </a:r>
          </a:p>
        </p:txBody>
      </p:sp>
      <p:sp>
        <p:nvSpPr>
          <p:cNvPr id="4" name="Slide Number Placeholder 3"/>
          <p:cNvSpPr>
            <a:spLocks noGrp="1"/>
          </p:cNvSpPr>
          <p:nvPr>
            <p:ph type="sldNum" sz="quarter" idx="5"/>
          </p:nvPr>
        </p:nvSpPr>
        <p:spPr/>
        <p:txBody>
          <a:bodyPr/>
          <a:lstStyle/>
          <a:p>
            <a:fld id="{951B8803-8544-4D19-91D6-382B57B7FAF3}" type="slidenum">
              <a:rPr lang="en-US" smtClean="0"/>
              <a:pPr/>
              <a:t>10</a:t>
            </a:fld>
            <a:endParaRPr lang="en-US" dirty="0"/>
          </a:p>
        </p:txBody>
      </p:sp>
    </p:spTree>
    <p:extLst>
      <p:ext uri="{BB962C8B-B14F-4D97-AF65-F5344CB8AC3E}">
        <p14:creationId xmlns:p14="http://schemas.microsoft.com/office/powerpoint/2010/main" val="41704026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Projects not involving new construction or ground disturbance within an existing publicly owned treatment facility</a:t>
            </a:r>
          </a:p>
        </p:txBody>
      </p:sp>
      <p:sp>
        <p:nvSpPr>
          <p:cNvPr id="4" name="Slide Number Placeholder 3"/>
          <p:cNvSpPr>
            <a:spLocks noGrp="1"/>
          </p:cNvSpPr>
          <p:nvPr>
            <p:ph type="sldNum" sz="quarter" idx="5"/>
          </p:nvPr>
        </p:nvSpPr>
        <p:spPr/>
        <p:txBody>
          <a:bodyPr/>
          <a:lstStyle/>
          <a:p>
            <a:fld id="{951B8803-8544-4D19-91D6-382B57B7FAF3}" type="slidenum">
              <a:rPr lang="en-US" smtClean="0"/>
              <a:pPr/>
              <a:t>11</a:t>
            </a:fld>
            <a:endParaRPr lang="en-US" dirty="0"/>
          </a:p>
        </p:txBody>
      </p:sp>
    </p:spTree>
    <p:extLst>
      <p:ext uri="{BB962C8B-B14F-4D97-AF65-F5344CB8AC3E}">
        <p14:creationId xmlns:p14="http://schemas.microsoft.com/office/powerpoint/2010/main" val="31346409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Existing built footprints of mobile home parks are exempt from historic preservation review</a:t>
            </a:r>
          </a:p>
        </p:txBody>
      </p:sp>
      <p:sp>
        <p:nvSpPr>
          <p:cNvPr id="4" name="Slide Number Placeholder 3"/>
          <p:cNvSpPr>
            <a:spLocks noGrp="1"/>
          </p:cNvSpPr>
          <p:nvPr>
            <p:ph type="sldNum" sz="quarter" idx="5"/>
          </p:nvPr>
        </p:nvSpPr>
        <p:spPr/>
        <p:txBody>
          <a:bodyPr/>
          <a:lstStyle/>
          <a:p>
            <a:fld id="{951B8803-8544-4D19-91D6-382B57B7FAF3}" type="slidenum">
              <a:rPr lang="en-US" smtClean="0"/>
              <a:pPr/>
              <a:t>12</a:t>
            </a:fld>
            <a:endParaRPr lang="en-US" dirty="0"/>
          </a:p>
        </p:txBody>
      </p:sp>
    </p:spTree>
    <p:extLst>
      <p:ext uri="{BB962C8B-B14F-4D97-AF65-F5344CB8AC3E}">
        <p14:creationId xmlns:p14="http://schemas.microsoft.com/office/powerpoint/2010/main" val="24667544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51B8803-8544-4D19-91D6-382B57B7FAF3}" type="slidenum">
              <a:rPr lang="en-US" smtClean="0"/>
              <a:pPr/>
              <a:t>13</a:t>
            </a:fld>
            <a:endParaRPr lang="en-US" dirty="0"/>
          </a:p>
        </p:txBody>
      </p:sp>
    </p:spTree>
    <p:extLst>
      <p:ext uri="{BB962C8B-B14F-4D97-AF65-F5344CB8AC3E}">
        <p14:creationId xmlns:p14="http://schemas.microsoft.com/office/powerpoint/2010/main" val="42639011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254496" y="1408176"/>
            <a:ext cx="5943600" cy="1691640"/>
          </a:xfrm>
        </p:spPr>
        <p:txBody>
          <a:bodyPr>
            <a:noAutofit/>
          </a:bodyPr>
          <a:lstStyle>
            <a:lvl1pPr algn="l">
              <a:defRPr sz="6000">
                <a:latin typeface="Franklin Gothic Medium Cond" panose="020B0606030402020204" pitchFamily="34" charset="0"/>
              </a:defRPr>
            </a:lvl1pPr>
          </a:lstStyle>
          <a:p>
            <a:r>
              <a:rPr lang="en-US" dirty="0"/>
              <a:t>Presentation Title Here</a:t>
            </a:r>
          </a:p>
        </p:txBody>
      </p:sp>
      <p:sp>
        <p:nvSpPr>
          <p:cNvPr id="3" name="Subtitle 2"/>
          <p:cNvSpPr>
            <a:spLocks noGrp="1"/>
          </p:cNvSpPr>
          <p:nvPr>
            <p:ph type="subTitle" idx="1" hasCustomPrompt="1"/>
          </p:nvPr>
        </p:nvSpPr>
        <p:spPr>
          <a:xfrm>
            <a:off x="6254496" y="3364992"/>
            <a:ext cx="5943600" cy="1691640"/>
          </a:xfrm>
        </p:spPr>
        <p:txBody>
          <a:bodyPr>
            <a:normAutofit/>
          </a:bodyPr>
          <a:lstStyle>
            <a:lvl1pPr marL="0" indent="0" algn="l">
              <a:buNone/>
              <a:defRPr sz="2200">
                <a:solidFill>
                  <a:schemeClr val="tx1">
                    <a:tint val="75000"/>
                  </a:schemeClr>
                </a:solidFill>
                <a:latin typeface="Franklin Gothic Medium Cond" panose="020B06060304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Date</a:t>
            </a:r>
          </a:p>
        </p:txBody>
      </p:sp>
    </p:spTree>
    <p:extLst>
      <p:ext uri="{BB962C8B-B14F-4D97-AF65-F5344CB8AC3E}">
        <p14:creationId xmlns:p14="http://schemas.microsoft.com/office/powerpoint/2010/main" val="29219986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0AFC9BC6-FC37-41BB-853D-B48683D8A3B0}"/>
              </a:ext>
            </a:extLst>
          </p:cNvPr>
          <p:cNvSpPr>
            <a:spLocks noGrp="1"/>
          </p:cNvSpPr>
          <p:nvPr>
            <p:ph type="title"/>
          </p:nvPr>
        </p:nvSpPr>
        <p:spPr>
          <a:xfrm>
            <a:off x="740664" y="841248"/>
            <a:ext cx="10716768" cy="859536"/>
          </a:xfrm>
          <a:prstGeom prst="rect">
            <a:avLst/>
          </a:prstGeom>
        </p:spPr>
        <p:txBody>
          <a:bodyPr vert="horz" lIns="91440" tIns="45720" rIns="91440" bIns="45720" rtlCol="0" anchor="ctr">
            <a:noAutofit/>
          </a:bodyPr>
          <a:lstStyle/>
          <a:p>
            <a:r>
              <a:rPr lang="en-US" dirty="0"/>
              <a:t>Click to edit Master title style</a:t>
            </a:r>
          </a:p>
        </p:txBody>
      </p:sp>
      <p:sp>
        <p:nvSpPr>
          <p:cNvPr id="4" name="Text Placeholder 2">
            <a:extLst>
              <a:ext uri="{FF2B5EF4-FFF2-40B4-BE49-F238E27FC236}">
                <a16:creationId xmlns:a16="http://schemas.microsoft.com/office/drawing/2014/main" id="{CC60E8E6-719A-469F-BFA4-72FBEFF70C48}"/>
              </a:ext>
            </a:extLst>
          </p:cNvPr>
          <p:cNvSpPr>
            <a:spLocks noGrp="1"/>
          </p:cNvSpPr>
          <p:nvPr>
            <p:ph idx="1" hasCustomPrompt="1"/>
          </p:nvPr>
        </p:nvSpPr>
        <p:spPr>
          <a:xfrm>
            <a:off x="740664" y="2039112"/>
            <a:ext cx="10716768" cy="3200400"/>
          </a:xfrm>
          <a:prstGeom prst="rect">
            <a:avLst/>
          </a:prstGeom>
        </p:spPr>
        <p:txBody>
          <a:bodyPr vert="horz" lIns="91440" tIns="45720" rIns="91440" bIns="45720" rtlCol="0">
            <a:normAutofit/>
          </a:bodyPr>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Char char="•"/>
              <a:tabLst/>
              <a:defRPr/>
            </a:lvl1pPr>
            <a:lvl2pPr marL="742950" marR="0" indent="-285750" algn="l" defTabSz="914400" rtl="0" eaLnBrk="1" fontAlgn="auto" latinLnBrk="0" hangingPunct="1">
              <a:lnSpc>
                <a:spcPct val="100000"/>
              </a:lnSpc>
              <a:spcBef>
                <a:spcPct val="20000"/>
              </a:spcBef>
              <a:spcAft>
                <a:spcPts val="0"/>
              </a:spcAft>
              <a:buClrTx/>
              <a:buSzTx/>
              <a:buFont typeface="Arial" pitchFamily="34" charset="0"/>
              <a:buChar char="–"/>
              <a:tabLst/>
              <a:defRPr/>
            </a:lvl2pPr>
            <a:lvl3pPr marL="1143000" marR="0" indent="-228600" algn="l" defTabSz="914400" rtl="0" eaLnBrk="1" fontAlgn="auto" latinLnBrk="0" hangingPunct="1">
              <a:lnSpc>
                <a:spcPct val="100000"/>
              </a:lnSpc>
              <a:spcBef>
                <a:spcPct val="20000"/>
              </a:spcBef>
              <a:spcAft>
                <a:spcPts val="0"/>
              </a:spcAft>
              <a:buClrTx/>
              <a:buSzTx/>
              <a:buFont typeface="Arial" pitchFamily="34" charset="0"/>
              <a:buChar char="•"/>
              <a:tabLst/>
              <a:defRPr/>
            </a:lvl3pPr>
            <a:lvl4pPr marL="1600200" marR="0" indent="-228600" algn="l" defTabSz="914400" rtl="0" eaLnBrk="1" fontAlgn="auto" latinLnBrk="0" hangingPunct="1">
              <a:lnSpc>
                <a:spcPct val="100000"/>
              </a:lnSpc>
              <a:spcBef>
                <a:spcPct val="20000"/>
              </a:spcBef>
              <a:spcAft>
                <a:spcPts val="0"/>
              </a:spcAft>
              <a:buClrTx/>
              <a:buSzTx/>
              <a:buFont typeface="Arial" pitchFamily="34" charset="0"/>
              <a:buChar char="–"/>
              <a:tabLst/>
              <a:defRPr/>
            </a:lvl4pPr>
            <a:lvl5pPr marL="2057400" marR="0" indent="-228600" algn="l" defTabSz="914400" rtl="0" eaLnBrk="1" fontAlgn="auto" latinLnBrk="0" hangingPunct="1">
              <a:lnSpc>
                <a:spcPct val="100000"/>
              </a:lnSpc>
              <a:spcBef>
                <a:spcPct val="20000"/>
              </a:spcBef>
              <a:spcAft>
                <a:spcPts val="0"/>
              </a:spcAft>
              <a:buClrTx/>
              <a:buSzTx/>
              <a:buFont typeface="Arial" pitchFamily="34" charset="0"/>
              <a:buChar char="»"/>
              <a:tabLst/>
              <a:defRPr/>
            </a:lvl5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3200" b="0" i="0" u="none" strike="noStrike" kern="1200" cap="none" spc="0" normalizeH="0" baseline="0" noProof="0" dirty="0">
                <a:ln>
                  <a:noFill/>
                </a:ln>
                <a:solidFill>
                  <a:prstClr val="black"/>
                </a:solidFill>
                <a:effectLst/>
                <a:uLnTx/>
                <a:uFillTx/>
                <a:latin typeface="Franklin Gothic Book"/>
                <a:ea typeface="+mn-ea"/>
                <a:cs typeface="+mn-cs"/>
              </a:rPr>
              <a:t>Click to edit Master text styles</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prstClr val="black"/>
                </a:solidFill>
                <a:effectLst/>
                <a:uLnTx/>
                <a:uFillTx/>
                <a:latin typeface="Franklin Gothic Book"/>
                <a:ea typeface="+mn-ea"/>
                <a:cs typeface="+mn-cs"/>
              </a:rPr>
              <a:t>Second level</a:t>
            </a:r>
          </a:p>
          <a:p>
            <a:pPr marL="1143000" marR="0" lvl="2" indent="-2286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prstClr val="black"/>
                </a:solidFill>
                <a:effectLst/>
                <a:uLnTx/>
                <a:uFillTx/>
                <a:latin typeface="Franklin Gothic Book"/>
                <a:ea typeface="+mn-ea"/>
                <a:cs typeface="+mn-cs"/>
              </a:rPr>
              <a:t>Third level</a:t>
            </a:r>
          </a:p>
          <a:p>
            <a:pPr marL="1600200" marR="0" lvl="3" indent="-2286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prstClr val="black"/>
                </a:solidFill>
                <a:effectLst/>
                <a:uLnTx/>
                <a:uFillTx/>
                <a:latin typeface="Franklin Gothic Book"/>
                <a:ea typeface="+mn-ea"/>
                <a:cs typeface="+mn-cs"/>
              </a:rPr>
              <a:t>Fourth level</a:t>
            </a:r>
          </a:p>
          <a:p>
            <a:pPr marL="2057400" marR="0" lvl="4" indent="-2286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prstClr val="black"/>
                </a:solidFill>
                <a:effectLst/>
                <a:uLnTx/>
                <a:uFillTx/>
                <a:latin typeface="Franklin Gothic Book"/>
                <a:ea typeface="+mn-ea"/>
                <a:cs typeface="+mn-cs"/>
              </a:rPr>
              <a:t>Fifth level</a:t>
            </a:r>
          </a:p>
        </p:txBody>
      </p:sp>
    </p:spTree>
    <p:extLst>
      <p:ext uri="{BB962C8B-B14F-4D97-AF65-F5344CB8AC3E}">
        <p14:creationId xmlns:p14="http://schemas.microsoft.com/office/powerpoint/2010/main" val="16809748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254496" y="1408176"/>
            <a:ext cx="5943600" cy="1691640"/>
          </a:xfrm>
        </p:spPr>
        <p:txBody>
          <a:bodyPr/>
          <a:lstStyle>
            <a:lvl1pPr>
              <a:defRPr/>
            </a:lvl1pPr>
          </a:lstStyle>
          <a:p>
            <a:r>
              <a:rPr lang="en-US" dirty="0"/>
              <a:t>Presentation Title Here</a:t>
            </a:r>
          </a:p>
        </p:txBody>
      </p:sp>
      <p:sp>
        <p:nvSpPr>
          <p:cNvPr id="3" name="Subtitle 2"/>
          <p:cNvSpPr>
            <a:spLocks noGrp="1"/>
          </p:cNvSpPr>
          <p:nvPr>
            <p:ph type="subTitle" idx="1" hasCustomPrompt="1"/>
          </p:nvPr>
        </p:nvSpPr>
        <p:spPr>
          <a:xfrm>
            <a:off x="6254496" y="3364992"/>
            <a:ext cx="5943600" cy="1691640"/>
          </a:xfrm>
        </p:spPr>
        <p:txBody>
          <a:bodyPr>
            <a:normAutofit/>
          </a:bodyPr>
          <a:lstStyle>
            <a:lvl1pPr marL="0" indent="0" algn="l">
              <a:buNone/>
              <a:defRPr sz="2200">
                <a:solidFill>
                  <a:schemeClr val="bg1"/>
                </a:solidFill>
                <a:latin typeface="Franklin Gothic Medium Cond" panose="020B06060304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Date</a:t>
            </a:r>
          </a:p>
        </p:txBody>
      </p:sp>
    </p:spTree>
    <p:extLst>
      <p:ext uri="{BB962C8B-B14F-4D97-AF65-F5344CB8AC3E}">
        <p14:creationId xmlns:p14="http://schemas.microsoft.com/office/powerpoint/2010/main" val="10918999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1857906-E849-44E4-9822-FBC3D0C565CB}"/>
              </a:ext>
            </a:extLst>
          </p:cNvPr>
          <p:cNvSpPr>
            <a:spLocks noGrp="1"/>
          </p:cNvSpPr>
          <p:nvPr>
            <p:ph type="title"/>
          </p:nvPr>
        </p:nvSpPr>
        <p:spPr>
          <a:xfrm>
            <a:off x="740664" y="841248"/>
            <a:ext cx="10716768" cy="859536"/>
          </a:xfrm>
          <a:prstGeom prst="rect">
            <a:avLst/>
          </a:prstGeom>
        </p:spPr>
        <p:txBody>
          <a:bodyPr vert="horz" lIns="91440" tIns="45720" rIns="91440" bIns="45720" rtlCol="0" anchor="ctr">
            <a:noAutofit/>
          </a:bodyPr>
          <a:lstStyle/>
          <a:p>
            <a:r>
              <a:rPr lang="en-US" dirty="0"/>
              <a:t>Click to edit Master title style</a:t>
            </a:r>
          </a:p>
        </p:txBody>
      </p:sp>
      <p:sp>
        <p:nvSpPr>
          <p:cNvPr id="4" name="Text Placeholder 2">
            <a:extLst>
              <a:ext uri="{FF2B5EF4-FFF2-40B4-BE49-F238E27FC236}">
                <a16:creationId xmlns:a16="http://schemas.microsoft.com/office/drawing/2014/main" id="{7D55494A-9009-48D1-AB82-58159F028EE4}"/>
              </a:ext>
            </a:extLst>
          </p:cNvPr>
          <p:cNvSpPr>
            <a:spLocks noGrp="1"/>
          </p:cNvSpPr>
          <p:nvPr>
            <p:ph idx="1" hasCustomPrompt="1"/>
          </p:nvPr>
        </p:nvSpPr>
        <p:spPr>
          <a:xfrm>
            <a:off x="740664" y="2039112"/>
            <a:ext cx="10716768" cy="3200400"/>
          </a:xfrm>
          <a:prstGeom prst="rect">
            <a:avLst/>
          </a:prstGeom>
        </p:spPr>
        <p:txBody>
          <a:bodyPr vert="horz" lIns="91440" tIns="45720" rIns="91440" bIns="45720" rtlCol="0">
            <a:normAutofit/>
          </a:bodyPr>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Char char="•"/>
              <a:tabLst/>
              <a:defRPr/>
            </a:lvl1pPr>
            <a:lvl2pPr marL="742950" marR="0" indent="-285750" algn="l" defTabSz="914400" rtl="0" eaLnBrk="1" fontAlgn="auto" latinLnBrk="0" hangingPunct="1">
              <a:lnSpc>
                <a:spcPct val="100000"/>
              </a:lnSpc>
              <a:spcBef>
                <a:spcPct val="20000"/>
              </a:spcBef>
              <a:spcAft>
                <a:spcPts val="0"/>
              </a:spcAft>
              <a:buClrTx/>
              <a:buSzTx/>
              <a:buFont typeface="Arial" pitchFamily="34" charset="0"/>
              <a:buChar char="–"/>
              <a:tabLst/>
              <a:defRPr/>
            </a:lvl2pPr>
            <a:lvl3pPr marL="1143000" marR="0" indent="-228600" algn="l" defTabSz="914400" rtl="0" eaLnBrk="1" fontAlgn="auto" latinLnBrk="0" hangingPunct="1">
              <a:lnSpc>
                <a:spcPct val="100000"/>
              </a:lnSpc>
              <a:spcBef>
                <a:spcPct val="20000"/>
              </a:spcBef>
              <a:spcAft>
                <a:spcPts val="0"/>
              </a:spcAft>
              <a:buClrTx/>
              <a:buSzTx/>
              <a:buFont typeface="Arial" pitchFamily="34" charset="0"/>
              <a:buChar char="•"/>
              <a:tabLst/>
              <a:defRPr/>
            </a:lvl3pPr>
            <a:lvl4pPr marL="1600200" marR="0" indent="-228600" algn="l" defTabSz="914400" rtl="0" eaLnBrk="1" fontAlgn="auto" latinLnBrk="0" hangingPunct="1">
              <a:lnSpc>
                <a:spcPct val="100000"/>
              </a:lnSpc>
              <a:spcBef>
                <a:spcPct val="20000"/>
              </a:spcBef>
              <a:spcAft>
                <a:spcPts val="0"/>
              </a:spcAft>
              <a:buClrTx/>
              <a:buSzTx/>
              <a:buFont typeface="Arial" pitchFamily="34" charset="0"/>
              <a:buChar char="–"/>
              <a:tabLst/>
              <a:defRPr/>
            </a:lvl4pPr>
            <a:lvl5pPr marL="2057400" marR="0" indent="-228600" algn="l" defTabSz="914400" rtl="0" eaLnBrk="1" fontAlgn="auto" latinLnBrk="0" hangingPunct="1">
              <a:lnSpc>
                <a:spcPct val="100000"/>
              </a:lnSpc>
              <a:spcBef>
                <a:spcPct val="20000"/>
              </a:spcBef>
              <a:spcAft>
                <a:spcPts val="0"/>
              </a:spcAft>
              <a:buClrTx/>
              <a:buSzTx/>
              <a:buFont typeface="Arial" pitchFamily="34" charset="0"/>
              <a:buChar char="»"/>
              <a:tabLst/>
              <a:defRPr/>
            </a:lvl5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3200" b="0" i="0" u="none" strike="noStrike" kern="1200" cap="none" spc="0" normalizeH="0" baseline="0" noProof="0" dirty="0">
                <a:ln>
                  <a:noFill/>
                </a:ln>
                <a:solidFill>
                  <a:srgbClr val="FFFFFF"/>
                </a:solidFill>
                <a:effectLst/>
                <a:uLnTx/>
                <a:uFillTx/>
                <a:latin typeface="Franklin Gothic Book"/>
                <a:ea typeface="+mn-ea"/>
                <a:cs typeface="+mn-cs"/>
              </a:rPr>
              <a:t>Click to edit Master text styles</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FFFFFF"/>
                </a:solidFill>
                <a:effectLst/>
                <a:uLnTx/>
                <a:uFillTx/>
                <a:latin typeface="Franklin Gothic Book"/>
                <a:ea typeface="+mn-ea"/>
                <a:cs typeface="+mn-cs"/>
              </a:rPr>
              <a:t>Second level</a:t>
            </a:r>
          </a:p>
          <a:p>
            <a:pPr marL="1143000" marR="0" lvl="2" indent="-2286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FFFFFF"/>
                </a:solidFill>
                <a:effectLst/>
                <a:uLnTx/>
                <a:uFillTx/>
                <a:latin typeface="Franklin Gothic Book"/>
                <a:ea typeface="+mn-ea"/>
                <a:cs typeface="+mn-cs"/>
              </a:rPr>
              <a:t>Third level</a:t>
            </a:r>
          </a:p>
          <a:p>
            <a:pPr marL="1600200" marR="0" lvl="3" indent="-2286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rgbClr val="FFFFFF"/>
                </a:solidFill>
                <a:effectLst/>
                <a:uLnTx/>
                <a:uFillTx/>
                <a:latin typeface="Franklin Gothic Book"/>
                <a:ea typeface="+mn-ea"/>
                <a:cs typeface="+mn-cs"/>
              </a:rPr>
              <a:t>Fourth level</a:t>
            </a:r>
          </a:p>
          <a:p>
            <a:pPr marL="2057400" marR="0" lvl="4" indent="-2286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rgbClr val="FFFFFF"/>
                </a:solidFill>
                <a:effectLst/>
                <a:uLnTx/>
                <a:uFillTx/>
                <a:latin typeface="Franklin Gothic Book"/>
                <a:ea typeface="+mn-ea"/>
                <a:cs typeface="+mn-cs"/>
              </a:rPr>
              <a:t>Fifth level</a:t>
            </a:r>
          </a:p>
        </p:txBody>
      </p:sp>
    </p:spTree>
    <p:extLst>
      <p:ext uri="{BB962C8B-B14F-4D97-AF65-F5344CB8AC3E}">
        <p14:creationId xmlns:p14="http://schemas.microsoft.com/office/powerpoint/2010/main" val="299467410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5" Type="http://schemas.openxmlformats.org/officeDocument/2006/relationships/image" Target="../media/image4.png"/><Relationship Id="rId4" Type="http://schemas.openxmlformats.org/officeDocument/2006/relationships/image" Target="../media/image3.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EFEFE3"/>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CD7A469-A15D-4949-A722-46EC48DAF48C}"/>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740664" y="841248"/>
            <a:ext cx="10716768" cy="859536"/>
          </a:xfrm>
          <a:prstGeom prst="rect">
            <a:avLst/>
          </a:prstGeom>
        </p:spPr>
        <p:txBody>
          <a:bodyPr vert="horz" lIns="91440" tIns="45720" rIns="91440" bIns="45720" rtlCol="0" anchor="ctr">
            <a:noAutofit/>
          </a:bodyPr>
          <a:lstStyle/>
          <a:p>
            <a:r>
              <a:rPr lang="en-US" dirty="0"/>
              <a:t>Click to edit Master title style</a:t>
            </a:r>
          </a:p>
        </p:txBody>
      </p:sp>
      <p:sp>
        <p:nvSpPr>
          <p:cNvPr id="3" name="Text Placeholder 2"/>
          <p:cNvSpPr>
            <a:spLocks noGrp="1"/>
          </p:cNvSpPr>
          <p:nvPr>
            <p:ph type="body" idx="1"/>
          </p:nvPr>
        </p:nvSpPr>
        <p:spPr>
          <a:xfrm>
            <a:off x="740664" y="2039112"/>
            <a:ext cx="10716768" cy="320040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8" name="Picture 7">
            <a:extLst>
              <a:ext uri="{FF2B5EF4-FFF2-40B4-BE49-F238E27FC236}">
                <a16:creationId xmlns:a16="http://schemas.microsoft.com/office/drawing/2014/main" id="{A1CC74FD-581E-4A29-9196-E63517680676}"/>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9505606" y="6279642"/>
            <a:ext cx="2432304" cy="304038"/>
          </a:xfrm>
          <a:prstGeom prst="rect">
            <a:avLst/>
          </a:prstGeom>
        </p:spPr>
      </p:pic>
    </p:spTree>
    <p:extLst>
      <p:ext uri="{BB962C8B-B14F-4D97-AF65-F5344CB8AC3E}">
        <p14:creationId xmlns:p14="http://schemas.microsoft.com/office/powerpoint/2010/main" val="3443159037"/>
      </p:ext>
    </p:extLst>
  </p:cSld>
  <p:clrMap bg1="lt1" tx1="dk1" bg2="lt2" tx2="dk2" accent1="accent1" accent2="accent2" accent3="accent3" accent4="accent4" accent5="accent5" accent6="accent6" hlink="hlink" folHlink="folHlink"/>
  <p:sldLayoutIdLst>
    <p:sldLayoutId id="2147484097" r:id="rId1"/>
    <p:sldLayoutId id="2147484098" r:id="rId2"/>
  </p:sldLayoutIdLst>
  <p:txStyles>
    <p:titleStyle>
      <a:lvl1pPr algn="l" defTabSz="914400" rtl="0" eaLnBrk="1" latinLnBrk="0" hangingPunct="1">
        <a:spcBef>
          <a:spcPct val="0"/>
        </a:spcBef>
        <a:buNone/>
        <a:defRPr sz="6000" kern="1200">
          <a:solidFill>
            <a:schemeClr val="tx1"/>
          </a:solidFill>
          <a:latin typeface="Franklin Gothic Medium Cond" panose="020B0606030402020204" pitchFamily="34" charset="0"/>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j-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j-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j-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j-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j-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6897719-68DA-4F01-8882-A661CDA70E42}"/>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740664" y="841248"/>
            <a:ext cx="10716768" cy="859536"/>
          </a:xfrm>
          <a:prstGeom prst="rect">
            <a:avLst/>
          </a:prstGeom>
        </p:spPr>
        <p:txBody>
          <a:bodyPr vert="horz" lIns="91440" tIns="45720" rIns="91440" bIns="45720" rtlCol="0" anchor="ctr">
            <a:noAutofit/>
          </a:bodyPr>
          <a:lstStyle/>
          <a:p>
            <a:r>
              <a:rPr lang="en-US" dirty="0"/>
              <a:t>Click to edit Master title style</a:t>
            </a:r>
          </a:p>
        </p:txBody>
      </p:sp>
      <p:sp>
        <p:nvSpPr>
          <p:cNvPr id="3" name="Text Placeholder 2"/>
          <p:cNvSpPr>
            <a:spLocks noGrp="1"/>
          </p:cNvSpPr>
          <p:nvPr>
            <p:ph type="body" idx="1"/>
          </p:nvPr>
        </p:nvSpPr>
        <p:spPr>
          <a:xfrm>
            <a:off x="740664" y="2039112"/>
            <a:ext cx="10716768" cy="320040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1CB5E529-6FEC-4F4B-B0E6-5CEC0D8D77F6}"/>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9505606" y="6279642"/>
            <a:ext cx="2432304" cy="304038"/>
          </a:xfrm>
          <a:prstGeom prst="rect">
            <a:avLst/>
          </a:prstGeom>
        </p:spPr>
      </p:pic>
    </p:spTree>
    <p:extLst>
      <p:ext uri="{BB962C8B-B14F-4D97-AF65-F5344CB8AC3E}">
        <p14:creationId xmlns:p14="http://schemas.microsoft.com/office/powerpoint/2010/main" val="416621374"/>
      </p:ext>
    </p:extLst>
  </p:cSld>
  <p:clrMap bg1="lt1" tx1="dk1" bg2="lt2" tx2="dk2" accent1="accent1" accent2="accent2" accent3="accent3" accent4="accent4" accent5="accent5" accent6="accent6" hlink="hlink" folHlink="folHlink"/>
  <p:sldLayoutIdLst>
    <p:sldLayoutId id="2147484100" r:id="rId1"/>
    <p:sldLayoutId id="2147484101" r:id="rId2"/>
  </p:sldLayoutIdLst>
  <p:txStyles>
    <p:titleStyle>
      <a:lvl1pPr algn="l" defTabSz="914400" rtl="0" eaLnBrk="1" latinLnBrk="0" hangingPunct="1">
        <a:spcBef>
          <a:spcPct val="0"/>
        </a:spcBef>
        <a:buNone/>
        <a:defRPr sz="6000" kern="1200">
          <a:solidFill>
            <a:schemeClr val="bg1">
              <a:lumMod val="95000"/>
            </a:schemeClr>
          </a:solidFill>
          <a:latin typeface="Franklin Gothic Medium Cond" panose="020B0606030402020204" pitchFamily="34" charset="0"/>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bg1"/>
          </a:solidFill>
          <a:latin typeface="+mj-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bg1"/>
          </a:solidFill>
          <a:latin typeface="+mj-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bg1"/>
          </a:solidFill>
          <a:latin typeface="+mj-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bg1"/>
          </a:solidFill>
          <a:latin typeface="+mj-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bg1"/>
          </a:solidFill>
          <a:latin typeface="+mj-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anrweb.vt.gov/DEC/IronPIG/DownloadFile.aspx?DID=216090&amp;DVID=0" TargetMode="External"/><Relationship Id="rId2" Type="http://schemas.openxmlformats.org/officeDocument/2006/relationships/hyperlink" Target="https://dec.vermont.gov/water-investment/water-financing/srf/environmental-review/SHPO"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mailto:Chloe.Holsizer@Vermont.gov"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mailto:ANR.DECSRFS106Consultation@vermont.gov"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hyperlink" Target="https://dec.vermont.gov/water-investment/water-financing/srf/step-1-state-revolving-fund-planning-and-preliminary"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dec.vermont.gov/water-investment/water-financing/srf/step-2-state-revolving-fund-final-design"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4FB1CA-41AD-450B-BB4E-BB9F37BCE3A6}"/>
              </a:ext>
            </a:extLst>
          </p:cNvPr>
          <p:cNvSpPr>
            <a:spLocks noGrp="1"/>
          </p:cNvSpPr>
          <p:nvPr>
            <p:ph type="ctrTitle"/>
          </p:nvPr>
        </p:nvSpPr>
        <p:spPr/>
        <p:txBody>
          <a:bodyPr/>
          <a:lstStyle/>
          <a:p>
            <a:r>
              <a:rPr lang="en-US" dirty="0"/>
              <a:t>Historic Preservation Review</a:t>
            </a:r>
          </a:p>
        </p:txBody>
      </p:sp>
      <p:sp>
        <p:nvSpPr>
          <p:cNvPr id="3" name="Subtitle 2">
            <a:extLst>
              <a:ext uri="{FF2B5EF4-FFF2-40B4-BE49-F238E27FC236}">
                <a16:creationId xmlns:a16="http://schemas.microsoft.com/office/drawing/2014/main" id="{281B965D-9C76-408B-BC13-DB98B6E0E508}"/>
              </a:ext>
            </a:extLst>
          </p:cNvPr>
          <p:cNvSpPr>
            <a:spLocks noGrp="1"/>
          </p:cNvSpPr>
          <p:nvPr>
            <p:ph type="subTitle" idx="1"/>
          </p:nvPr>
        </p:nvSpPr>
        <p:spPr>
          <a:xfrm>
            <a:off x="6276267" y="3352800"/>
            <a:ext cx="5943600" cy="1691640"/>
          </a:xfrm>
        </p:spPr>
        <p:txBody>
          <a:bodyPr/>
          <a:lstStyle/>
          <a:p>
            <a:r>
              <a:rPr lang="en-US" dirty="0"/>
              <a:t>3/17/2026</a:t>
            </a:r>
          </a:p>
        </p:txBody>
      </p:sp>
    </p:spTree>
    <p:extLst>
      <p:ext uri="{BB962C8B-B14F-4D97-AF65-F5344CB8AC3E}">
        <p14:creationId xmlns:p14="http://schemas.microsoft.com/office/powerpoint/2010/main" val="33094748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60993C-B45E-B2B3-E241-22B0071BCD07}"/>
              </a:ext>
            </a:extLst>
          </p:cNvPr>
          <p:cNvSpPr>
            <a:spLocks noGrp="1"/>
          </p:cNvSpPr>
          <p:nvPr>
            <p:ph type="title"/>
          </p:nvPr>
        </p:nvSpPr>
        <p:spPr/>
        <p:txBody>
          <a:bodyPr/>
          <a:lstStyle/>
          <a:p>
            <a:r>
              <a:rPr lang="en-US" dirty="0"/>
              <a:t>Applies to the Following Funding Programs:</a:t>
            </a:r>
          </a:p>
        </p:txBody>
      </p:sp>
      <p:sp>
        <p:nvSpPr>
          <p:cNvPr id="3" name="Content Placeholder 2">
            <a:extLst>
              <a:ext uri="{FF2B5EF4-FFF2-40B4-BE49-F238E27FC236}">
                <a16:creationId xmlns:a16="http://schemas.microsoft.com/office/drawing/2014/main" id="{A67536A4-84DD-5CFE-A8B2-A3361047DF83}"/>
              </a:ext>
            </a:extLst>
          </p:cNvPr>
          <p:cNvSpPr>
            <a:spLocks noGrp="1"/>
          </p:cNvSpPr>
          <p:nvPr>
            <p:ph idx="1"/>
          </p:nvPr>
        </p:nvSpPr>
        <p:spPr>
          <a:xfrm>
            <a:off x="740664" y="2133600"/>
            <a:ext cx="10716768" cy="3200400"/>
          </a:xfrm>
        </p:spPr>
        <p:txBody>
          <a:bodyPr>
            <a:normAutofit fontScale="70000" lnSpcReduction="20000"/>
          </a:bodyPr>
          <a:lstStyle/>
          <a:p>
            <a:r>
              <a:rPr lang="en-US" dirty="0"/>
              <a:t>Vermont Drinking Water State Revolving Loan Fund (DWSRF)</a:t>
            </a:r>
          </a:p>
          <a:p>
            <a:r>
              <a:rPr lang="en-US" dirty="0"/>
              <a:t>Vermont Water Infrastructure Improvement for the Nation Grants (WIIN Grants)</a:t>
            </a:r>
          </a:p>
          <a:p>
            <a:r>
              <a:rPr lang="en-US" dirty="0"/>
              <a:t>Vermont Clean Water State Revolving Loan Fund (CWSRF)</a:t>
            </a:r>
          </a:p>
          <a:p>
            <a:pPr lvl="1"/>
            <a:r>
              <a:rPr lang="en-US" dirty="0"/>
              <a:t>WISPR &amp; Stormwater</a:t>
            </a:r>
          </a:p>
          <a:p>
            <a:r>
              <a:rPr lang="en-US" dirty="0"/>
              <a:t>Vermont Pollution Control Grants (PC Grants)</a:t>
            </a:r>
          </a:p>
          <a:p>
            <a:r>
              <a:rPr lang="en-US" dirty="0"/>
              <a:t>Vermont Overflow Sewer Grants (OSG Grants)</a:t>
            </a:r>
          </a:p>
          <a:p>
            <a:r>
              <a:rPr lang="en-US" dirty="0"/>
              <a:t>Any state or federal funds administered through the municipal pollution control Project Priority List or Drinking Water Project Priority List</a:t>
            </a:r>
          </a:p>
          <a:p>
            <a:pPr lvl="1"/>
            <a:r>
              <a:rPr lang="en-US" dirty="0"/>
              <a:t>ARPA CSO &amp; VWWW</a:t>
            </a:r>
          </a:p>
        </p:txBody>
      </p:sp>
    </p:spTree>
    <p:extLst>
      <p:ext uri="{BB962C8B-B14F-4D97-AF65-F5344CB8AC3E}">
        <p14:creationId xmlns:p14="http://schemas.microsoft.com/office/powerpoint/2010/main" val="42032503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DFDC4AD-A16D-428B-8FD1-6AE1B38D4630}"/>
              </a:ext>
            </a:extLst>
          </p:cNvPr>
          <p:cNvSpPr>
            <a:spLocks noGrp="1"/>
          </p:cNvSpPr>
          <p:nvPr>
            <p:ph type="title"/>
          </p:nvPr>
        </p:nvSpPr>
        <p:spPr/>
        <p:txBody>
          <a:bodyPr/>
          <a:lstStyle/>
          <a:p>
            <a:r>
              <a:rPr lang="en-US" dirty="0"/>
              <a:t>Agenda</a:t>
            </a:r>
          </a:p>
        </p:txBody>
      </p:sp>
      <p:sp>
        <p:nvSpPr>
          <p:cNvPr id="5" name="Content Placeholder 4">
            <a:extLst>
              <a:ext uri="{FF2B5EF4-FFF2-40B4-BE49-F238E27FC236}">
                <a16:creationId xmlns:a16="http://schemas.microsoft.com/office/drawing/2014/main" id="{D2FB01AC-23DD-4F26-B66A-CC43F0EFAE92}"/>
              </a:ext>
            </a:extLst>
          </p:cNvPr>
          <p:cNvSpPr>
            <a:spLocks noGrp="1"/>
          </p:cNvSpPr>
          <p:nvPr>
            <p:ph idx="1"/>
          </p:nvPr>
        </p:nvSpPr>
        <p:spPr>
          <a:xfrm>
            <a:off x="737616" y="1905000"/>
            <a:ext cx="10716768" cy="3200400"/>
          </a:xfrm>
        </p:spPr>
        <p:txBody>
          <a:bodyPr>
            <a:normAutofit fontScale="70000" lnSpcReduction="20000"/>
          </a:bodyPr>
          <a:lstStyle/>
          <a:p>
            <a:r>
              <a:rPr lang="en-US" dirty="0"/>
              <a:t>New Staff - Chloe Hulsizer – Environmental Analyst – environmental reviews for CW and DW SRF programs (point of contact between consultants and SHPO)</a:t>
            </a:r>
          </a:p>
          <a:p>
            <a:r>
              <a:rPr lang="en-US" dirty="0"/>
              <a:t>New 2025 MOA </a:t>
            </a:r>
          </a:p>
          <a:p>
            <a:pPr lvl="1"/>
            <a:r>
              <a:rPr lang="en-US" dirty="0"/>
              <a:t>New-</a:t>
            </a:r>
            <a:r>
              <a:rPr lang="en-US" dirty="0" err="1"/>
              <a:t>ish</a:t>
            </a:r>
            <a:r>
              <a:rPr lang="en-US" dirty="0"/>
              <a:t> Process (moved to Step 2)</a:t>
            </a:r>
          </a:p>
          <a:p>
            <a:pPr lvl="1"/>
            <a:r>
              <a:rPr lang="en-US" dirty="0"/>
              <a:t>New Project Review Form</a:t>
            </a:r>
          </a:p>
          <a:p>
            <a:pPr lvl="1"/>
            <a:r>
              <a:rPr lang="en-US" dirty="0"/>
              <a:t>New exemptions from SHPO consultation</a:t>
            </a:r>
          </a:p>
          <a:p>
            <a:r>
              <a:rPr lang="en-US" dirty="0"/>
              <a:t>The Section 106 Project Review Form found here:</a:t>
            </a:r>
          </a:p>
          <a:p>
            <a:pPr lvl="1"/>
            <a:r>
              <a:rPr lang="en-US" dirty="0">
                <a:hlinkClick r:id="rId2"/>
              </a:rPr>
              <a:t>https://dec.vermont.gov/water-investment/water-financing/srf/environmental-review/SHPO</a:t>
            </a:r>
            <a:r>
              <a:rPr lang="en-US" dirty="0"/>
              <a:t> or</a:t>
            </a:r>
          </a:p>
          <a:p>
            <a:pPr lvl="1"/>
            <a:r>
              <a:rPr lang="en-US" dirty="0">
                <a:hlinkClick r:id="rId3"/>
              </a:rPr>
              <a:t>https://anrweb.vt.gov/DEC/IronPIG/DownloadFile.aspx?DID=216090&amp;DVID=0</a:t>
            </a:r>
            <a:r>
              <a:rPr lang="en-US" dirty="0"/>
              <a:t> </a:t>
            </a:r>
          </a:p>
          <a:p>
            <a:endParaRPr lang="en-US" dirty="0"/>
          </a:p>
        </p:txBody>
      </p:sp>
    </p:spTree>
    <p:extLst>
      <p:ext uri="{BB962C8B-B14F-4D97-AF65-F5344CB8AC3E}">
        <p14:creationId xmlns:p14="http://schemas.microsoft.com/office/powerpoint/2010/main" val="8595125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8D5EF-1154-6CFB-3730-B6EE4ED4968B}"/>
              </a:ext>
            </a:extLst>
          </p:cNvPr>
          <p:cNvSpPr>
            <a:spLocks noGrp="1"/>
          </p:cNvSpPr>
          <p:nvPr>
            <p:ph type="title"/>
          </p:nvPr>
        </p:nvSpPr>
        <p:spPr/>
        <p:txBody>
          <a:bodyPr/>
          <a:lstStyle/>
          <a:p>
            <a:r>
              <a:rPr lang="en-US" dirty="0"/>
              <a:t>Reminder:</a:t>
            </a:r>
          </a:p>
        </p:txBody>
      </p:sp>
      <p:sp>
        <p:nvSpPr>
          <p:cNvPr id="3" name="Content Placeholder 2">
            <a:extLst>
              <a:ext uri="{FF2B5EF4-FFF2-40B4-BE49-F238E27FC236}">
                <a16:creationId xmlns:a16="http://schemas.microsoft.com/office/drawing/2014/main" id="{DD1E89FA-963E-53FF-5BFE-2CAC4C57D47C}"/>
              </a:ext>
            </a:extLst>
          </p:cNvPr>
          <p:cNvSpPr>
            <a:spLocks noGrp="1"/>
          </p:cNvSpPr>
          <p:nvPr>
            <p:ph idx="1"/>
          </p:nvPr>
        </p:nvSpPr>
        <p:spPr/>
        <p:txBody>
          <a:bodyPr>
            <a:normAutofit lnSpcReduction="10000"/>
          </a:bodyPr>
          <a:lstStyle/>
          <a:p>
            <a:pPr marL="0" indent="0">
              <a:buNone/>
            </a:pPr>
            <a:r>
              <a:rPr lang="en-US" dirty="0"/>
              <a:t>All resources for SHPO must be sent to your SRF/DCE contact:</a:t>
            </a:r>
          </a:p>
          <a:p>
            <a:pPr marL="514350" indent="-514350">
              <a:buAutoNum type="arabicPeriod"/>
            </a:pPr>
            <a:r>
              <a:rPr lang="en-US" dirty="0">
                <a:hlinkClick r:id="rId3"/>
              </a:rPr>
              <a:t>Chloe.Hulsizer@Vermont.gov</a:t>
            </a:r>
            <a:endParaRPr lang="en-US" dirty="0"/>
          </a:p>
          <a:p>
            <a:pPr marL="514350" indent="-514350">
              <a:buAutoNum type="arabicPeriod"/>
            </a:pPr>
            <a:r>
              <a:rPr lang="en-US" dirty="0">
                <a:hlinkClick r:id="rId4"/>
              </a:rPr>
              <a:t>ANR.DECSRFS106Consultation@vermont.gov</a:t>
            </a:r>
            <a:endParaRPr lang="en-US" dirty="0"/>
          </a:p>
          <a:p>
            <a:pPr marL="514350" indent="-514350">
              <a:buAutoNum type="arabicPeriod"/>
            </a:pPr>
            <a:r>
              <a:rPr lang="en-US" dirty="0"/>
              <a:t>Your Assigned Design Engineer</a:t>
            </a:r>
          </a:p>
          <a:p>
            <a:pPr marL="0" indent="0">
              <a:buNone/>
            </a:pPr>
            <a:r>
              <a:rPr lang="en-US" dirty="0"/>
              <a:t>Do not send your reports directly to VDHP</a:t>
            </a:r>
          </a:p>
          <a:p>
            <a:pPr marL="514350" indent="-514350">
              <a:buAutoNum type="arabicPeriod"/>
            </a:pPr>
            <a:endParaRPr lang="en-US" dirty="0"/>
          </a:p>
        </p:txBody>
      </p:sp>
    </p:spTree>
    <p:extLst>
      <p:ext uri="{BB962C8B-B14F-4D97-AF65-F5344CB8AC3E}">
        <p14:creationId xmlns:p14="http://schemas.microsoft.com/office/powerpoint/2010/main" val="22192511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Diagram&#10;&#10;AI-generated content may be incorrect.">
            <a:extLst>
              <a:ext uri="{FF2B5EF4-FFF2-40B4-BE49-F238E27FC236}">
                <a16:creationId xmlns:a16="http://schemas.microsoft.com/office/drawing/2014/main" id="{AC57C54E-5673-A365-081F-2E9CE3D483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4400" y="304800"/>
            <a:ext cx="5943600" cy="4695443"/>
          </a:xfrm>
          <a:prstGeom prst="rect">
            <a:avLst/>
          </a:prstGeom>
          <a:ln>
            <a:noFill/>
          </a:ln>
        </p:spPr>
      </p:pic>
      <p:sp>
        <p:nvSpPr>
          <p:cNvPr id="2" name="TextBox 1">
            <a:extLst>
              <a:ext uri="{FF2B5EF4-FFF2-40B4-BE49-F238E27FC236}">
                <a16:creationId xmlns:a16="http://schemas.microsoft.com/office/drawing/2014/main" id="{8201D119-78B1-D337-857D-9FF3996F37D6}"/>
              </a:ext>
            </a:extLst>
          </p:cNvPr>
          <p:cNvSpPr txBox="1"/>
          <p:nvPr/>
        </p:nvSpPr>
        <p:spPr>
          <a:xfrm>
            <a:off x="7086600" y="2057400"/>
            <a:ext cx="5334000" cy="2769989"/>
          </a:xfrm>
          <a:prstGeom prst="rect">
            <a:avLst/>
          </a:prstGeom>
          <a:noFill/>
        </p:spPr>
        <p:txBody>
          <a:bodyPr wrap="square" rtlCol="0">
            <a:spAutoFit/>
          </a:bodyPr>
          <a:lstStyle/>
          <a:p>
            <a:r>
              <a:rPr lang="en-US" sz="2400" dirty="0"/>
              <a:t>When your project is </a:t>
            </a:r>
            <a:r>
              <a:rPr lang="en-US" sz="2400" dirty="0">
                <a:solidFill>
                  <a:srgbClr val="FFC000"/>
                </a:solidFill>
              </a:rPr>
              <a:t>only exempt activities</a:t>
            </a:r>
            <a:r>
              <a:rPr lang="en-US" sz="2400" dirty="0"/>
              <a:t>:</a:t>
            </a:r>
          </a:p>
          <a:p>
            <a:r>
              <a:rPr lang="en-US" dirty="0"/>
              <a:t>Step 1 (planning and preliminary engineering) page on DEC website - </a:t>
            </a:r>
            <a:r>
              <a:rPr lang="en-US" dirty="0">
                <a:hlinkClick r:id="rId4"/>
              </a:rPr>
              <a:t>https://dec.vermont.gov/water-investment/water-financing/srf/step-1-state-revolving-fund-planning-and-preliminary</a:t>
            </a:r>
            <a:r>
              <a:rPr lang="en-US" dirty="0"/>
              <a:t> </a:t>
            </a:r>
          </a:p>
          <a:p>
            <a:endParaRPr lang="en-US" dirty="0"/>
          </a:p>
          <a:p>
            <a:r>
              <a:rPr lang="en-US" dirty="0"/>
              <a:t>Note: PRF still required.</a:t>
            </a:r>
          </a:p>
        </p:txBody>
      </p:sp>
    </p:spTree>
    <p:extLst>
      <p:ext uri="{BB962C8B-B14F-4D97-AF65-F5344CB8AC3E}">
        <p14:creationId xmlns:p14="http://schemas.microsoft.com/office/powerpoint/2010/main" val="28413817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Diagram&#10;&#10;AI-generated content may be incorrect.">
            <a:extLst>
              <a:ext uri="{FF2B5EF4-FFF2-40B4-BE49-F238E27FC236}">
                <a16:creationId xmlns:a16="http://schemas.microsoft.com/office/drawing/2014/main" id="{B89C7CA4-8B4C-A967-B3FD-4E50A65157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70262" y="76200"/>
            <a:ext cx="8512437" cy="4724400"/>
          </a:xfrm>
          <a:prstGeom prst="rect">
            <a:avLst/>
          </a:prstGeom>
          <a:ln>
            <a:noFill/>
          </a:ln>
        </p:spPr>
      </p:pic>
      <p:sp>
        <p:nvSpPr>
          <p:cNvPr id="3" name="TextBox 2">
            <a:extLst>
              <a:ext uri="{FF2B5EF4-FFF2-40B4-BE49-F238E27FC236}">
                <a16:creationId xmlns:a16="http://schemas.microsoft.com/office/drawing/2014/main" id="{F3AA4B33-1952-956B-6EFE-FC7531A81D7C}"/>
              </a:ext>
            </a:extLst>
          </p:cNvPr>
          <p:cNvSpPr txBox="1"/>
          <p:nvPr/>
        </p:nvSpPr>
        <p:spPr>
          <a:xfrm>
            <a:off x="152400" y="3429000"/>
            <a:ext cx="3657600" cy="1754326"/>
          </a:xfrm>
          <a:prstGeom prst="rect">
            <a:avLst/>
          </a:prstGeom>
          <a:noFill/>
        </p:spPr>
        <p:txBody>
          <a:bodyPr wrap="square" rtlCol="0">
            <a:spAutoFit/>
          </a:bodyPr>
          <a:lstStyle/>
          <a:p>
            <a:r>
              <a:rPr lang="en-US" dirty="0"/>
              <a:t>Step 2 (design) page on DEC website - </a:t>
            </a:r>
            <a:r>
              <a:rPr lang="en-US" dirty="0">
                <a:hlinkClick r:id="rId4"/>
              </a:rPr>
              <a:t>https://dec.vermont.gov/water-investment/water-financing/srf/step-2-state-revolving-fund-final-design</a:t>
            </a:r>
            <a:r>
              <a:rPr lang="en-US" dirty="0"/>
              <a:t> </a:t>
            </a:r>
          </a:p>
        </p:txBody>
      </p:sp>
    </p:spTree>
    <p:extLst>
      <p:ext uri="{BB962C8B-B14F-4D97-AF65-F5344CB8AC3E}">
        <p14:creationId xmlns:p14="http://schemas.microsoft.com/office/powerpoint/2010/main" val="30001700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Table&#10;&#10;AI-generated content may be incorrect.">
            <a:extLst>
              <a:ext uri="{FF2B5EF4-FFF2-40B4-BE49-F238E27FC236}">
                <a16:creationId xmlns:a16="http://schemas.microsoft.com/office/drawing/2014/main" id="{DCC01D87-683A-C70A-2AB8-F325C81A41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24600" y="152400"/>
            <a:ext cx="4634964" cy="6019800"/>
          </a:xfrm>
          <a:prstGeom prst="rect">
            <a:avLst/>
          </a:prstGeom>
        </p:spPr>
      </p:pic>
      <p:pic>
        <p:nvPicPr>
          <p:cNvPr id="5" name="Picture 4">
            <a:extLst>
              <a:ext uri="{FF2B5EF4-FFF2-40B4-BE49-F238E27FC236}">
                <a16:creationId xmlns:a16="http://schemas.microsoft.com/office/drawing/2014/main" id="{CB3D9CBD-5A5E-B299-FD64-EC8138631FE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94889" y="152400"/>
            <a:ext cx="4672512" cy="6019800"/>
          </a:xfrm>
          <a:prstGeom prst="rect">
            <a:avLst/>
          </a:prstGeom>
        </p:spPr>
      </p:pic>
    </p:spTree>
    <p:extLst>
      <p:ext uri="{BB962C8B-B14F-4D97-AF65-F5344CB8AC3E}">
        <p14:creationId xmlns:p14="http://schemas.microsoft.com/office/powerpoint/2010/main" val="34961082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able&#10;&#10;AI-generated content may be incorrect.">
            <a:extLst>
              <a:ext uri="{FF2B5EF4-FFF2-40B4-BE49-F238E27FC236}">
                <a16:creationId xmlns:a16="http://schemas.microsoft.com/office/drawing/2014/main" id="{9FB10A24-1666-E5BC-73A1-6D2D9BC465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05200" y="288383"/>
            <a:ext cx="4851440" cy="6281233"/>
          </a:xfrm>
          <a:prstGeom prst="rect">
            <a:avLst/>
          </a:prstGeom>
        </p:spPr>
      </p:pic>
    </p:spTree>
    <p:extLst>
      <p:ext uri="{BB962C8B-B14F-4D97-AF65-F5344CB8AC3E}">
        <p14:creationId xmlns:p14="http://schemas.microsoft.com/office/powerpoint/2010/main" val="20024882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Table&#10;&#10;AI-generated content may be incorrect.">
            <a:extLst>
              <a:ext uri="{FF2B5EF4-FFF2-40B4-BE49-F238E27FC236}">
                <a16:creationId xmlns:a16="http://schemas.microsoft.com/office/drawing/2014/main" id="{CEB70A61-BF32-0FDF-7F4C-69B3D698F9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94371" y="228600"/>
            <a:ext cx="4578430" cy="5943600"/>
          </a:xfrm>
          <a:prstGeom prst="rect">
            <a:avLst/>
          </a:prstGeom>
        </p:spPr>
      </p:pic>
      <p:pic>
        <p:nvPicPr>
          <p:cNvPr id="9" name="Picture 8" descr="Table&#10;&#10;AI-generated content may be incorrect.">
            <a:extLst>
              <a:ext uri="{FF2B5EF4-FFF2-40B4-BE49-F238E27FC236}">
                <a16:creationId xmlns:a16="http://schemas.microsoft.com/office/drawing/2014/main" id="{0A00BCBD-6FCC-1EA5-50D2-E2A478DFB98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19199" y="228600"/>
            <a:ext cx="4607224" cy="5943600"/>
          </a:xfrm>
          <a:prstGeom prst="rect">
            <a:avLst/>
          </a:prstGeom>
        </p:spPr>
      </p:pic>
    </p:spTree>
    <p:extLst>
      <p:ext uri="{BB962C8B-B14F-4D97-AF65-F5344CB8AC3E}">
        <p14:creationId xmlns:p14="http://schemas.microsoft.com/office/powerpoint/2010/main" val="39428513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able&#10;&#10;AI-generated content may be incorrect.">
            <a:extLst>
              <a:ext uri="{FF2B5EF4-FFF2-40B4-BE49-F238E27FC236}">
                <a16:creationId xmlns:a16="http://schemas.microsoft.com/office/drawing/2014/main" id="{4DEEB6B6-B4C7-7771-AE10-9F7CE828093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05200" y="152400"/>
            <a:ext cx="4839953" cy="6324600"/>
          </a:xfrm>
          <a:prstGeom prst="rect">
            <a:avLst/>
          </a:prstGeom>
        </p:spPr>
      </p:pic>
    </p:spTree>
    <p:extLst>
      <p:ext uri="{BB962C8B-B14F-4D97-AF65-F5344CB8AC3E}">
        <p14:creationId xmlns:p14="http://schemas.microsoft.com/office/powerpoint/2010/main" val="36720175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C8FDA55-7730-4992-8533-CF7363F070E0}"/>
              </a:ext>
            </a:extLst>
          </p:cNvPr>
          <p:cNvSpPr>
            <a:spLocks noGrp="1"/>
          </p:cNvSpPr>
          <p:nvPr>
            <p:ph type="title"/>
          </p:nvPr>
        </p:nvSpPr>
        <p:spPr/>
        <p:txBody>
          <a:bodyPr/>
          <a:lstStyle/>
          <a:p>
            <a:r>
              <a:rPr lang="en-US" dirty="0"/>
              <a:t>New Exemption #1 – </a:t>
            </a:r>
            <a:r>
              <a:rPr lang="en-US" sz="3600" dirty="0"/>
              <a:t>WWTP Architecture</a:t>
            </a:r>
          </a:p>
        </p:txBody>
      </p:sp>
      <p:sp>
        <p:nvSpPr>
          <p:cNvPr id="5" name="Content Placeholder 4">
            <a:extLst>
              <a:ext uri="{FF2B5EF4-FFF2-40B4-BE49-F238E27FC236}">
                <a16:creationId xmlns:a16="http://schemas.microsoft.com/office/drawing/2014/main" id="{545F493D-B83B-4303-851C-B519E20CE602}"/>
              </a:ext>
            </a:extLst>
          </p:cNvPr>
          <p:cNvSpPr>
            <a:spLocks noGrp="1"/>
          </p:cNvSpPr>
          <p:nvPr>
            <p:ph idx="1"/>
          </p:nvPr>
        </p:nvSpPr>
        <p:spPr>
          <a:xfrm>
            <a:off x="740664" y="1700784"/>
            <a:ext cx="10716768" cy="3200400"/>
          </a:xfrm>
        </p:spPr>
        <p:txBody>
          <a:bodyPr>
            <a:normAutofit fontScale="92500" lnSpcReduction="20000"/>
          </a:bodyPr>
          <a:lstStyle/>
          <a:p>
            <a:pPr marL="0" lvl="0" indent="0">
              <a:buNone/>
            </a:pPr>
            <a:r>
              <a:rPr lang="en-US" dirty="0"/>
              <a:t>In August 2023, SHPO determined </a:t>
            </a:r>
            <a:r>
              <a:rPr lang="en-US" b="1" dirty="0"/>
              <a:t>all existing </a:t>
            </a:r>
            <a:r>
              <a:rPr lang="en-US" b="1" dirty="0">
                <a:solidFill>
                  <a:srgbClr val="FFFF00"/>
                </a:solidFill>
              </a:rPr>
              <a:t>Publicly Owned Treatment Works wastewater plants in Vermont to be non-historic</a:t>
            </a:r>
            <a:r>
              <a:rPr lang="en-US" b="1" dirty="0"/>
              <a:t> </a:t>
            </a:r>
            <a:r>
              <a:rPr lang="en-US" dirty="0"/>
              <a:t>and no further review under Section 106 is required if the scope of the </a:t>
            </a:r>
            <a:r>
              <a:rPr lang="en-US" b="1" dirty="0"/>
              <a:t>project is limited to the buildings and structures</a:t>
            </a:r>
            <a:r>
              <a:rPr lang="en-US" dirty="0"/>
              <a:t>. See list in Appendix H.</a:t>
            </a:r>
          </a:p>
          <a:p>
            <a:pPr lvl="1"/>
            <a:r>
              <a:rPr lang="en-US" dirty="0"/>
              <a:t>New construction and ground disturbance within a previously undisturbed footprint are </a:t>
            </a:r>
            <a:r>
              <a:rPr lang="en-US" b="1" dirty="0"/>
              <a:t>not </a:t>
            </a:r>
            <a:r>
              <a:rPr lang="en-US" dirty="0"/>
              <a:t>exempt.</a:t>
            </a:r>
          </a:p>
          <a:p>
            <a:pPr lvl="1"/>
            <a:r>
              <a:rPr lang="en-US" dirty="0"/>
              <a:t>Does not include pump stations, etc.</a:t>
            </a:r>
          </a:p>
          <a:p>
            <a:pPr marL="0" indent="0">
              <a:buNone/>
            </a:pPr>
            <a:endParaRPr lang="en-US" dirty="0"/>
          </a:p>
        </p:txBody>
      </p:sp>
    </p:spTree>
    <p:extLst>
      <p:ext uri="{BB962C8B-B14F-4D97-AF65-F5344CB8AC3E}">
        <p14:creationId xmlns:p14="http://schemas.microsoft.com/office/powerpoint/2010/main" val="22855192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620227-4BB3-32A3-92D4-B6589316E6CF}"/>
              </a:ext>
            </a:extLst>
          </p:cNvPr>
          <p:cNvSpPr>
            <a:spLocks noGrp="1"/>
          </p:cNvSpPr>
          <p:nvPr>
            <p:ph type="title"/>
          </p:nvPr>
        </p:nvSpPr>
        <p:spPr/>
        <p:txBody>
          <a:bodyPr/>
          <a:lstStyle/>
          <a:p>
            <a:r>
              <a:rPr lang="en-US" dirty="0"/>
              <a:t>New Exemption #2 - MHPs</a:t>
            </a:r>
          </a:p>
        </p:txBody>
      </p:sp>
      <p:sp>
        <p:nvSpPr>
          <p:cNvPr id="3" name="Content Placeholder 2">
            <a:extLst>
              <a:ext uri="{FF2B5EF4-FFF2-40B4-BE49-F238E27FC236}">
                <a16:creationId xmlns:a16="http://schemas.microsoft.com/office/drawing/2014/main" id="{F3C344AB-5DB5-0406-4CDF-E67E2947D9F6}"/>
              </a:ext>
            </a:extLst>
          </p:cNvPr>
          <p:cNvSpPr>
            <a:spLocks noGrp="1"/>
          </p:cNvSpPr>
          <p:nvPr>
            <p:ph idx="1"/>
          </p:nvPr>
        </p:nvSpPr>
        <p:spPr/>
        <p:txBody>
          <a:bodyPr>
            <a:normAutofit fontScale="77500" lnSpcReduction="20000"/>
          </a:bodyPr>
          <a:lstStyle/>
          <a:p>
            <a:r>
              <a:rPr lang="en-US" dirty="0"/>
              <a:t>Based on archaeological analysis completed as of May 1, 2025, the </a:t>
            </a:r>
            <a:r>
              <a:rPr lang="en-US" b="1" dirty="0">
                <a:solidFill>
                  <a:srgbClr val="FFFF00"/>
                </a:solidFill>
              </a:rPr>
              <a:t>existing built footprints of mobile home parks are exempt from historic preservation review </a:t>
            </a:r>
            <a:r>
              <a:rPr lang="en-US" dirty="0"/>
              <a:t>(aboveground and archaeological) by SHPO and VDHP. This exemption includes roadways and driveways, building pads, utilities, built infrastructure, graded yards, any other previously disturbed areas, and mobile homes. This exemption </a:t>
            </a:r>
            <a:r>
              <a:rPr lang="en-US" b="1" dirty="0"/>
              <a:t>does not include </a:t>
            </a:r>
            <a:r>
              <a:rPr lang="en-US" dirty="0"/>
              <a:t>manufactured housing developments, areas outside the existing built footprints of mobile home parks, and buildings over 50 years of age (except for mobile homes). Exempt mobile home parks as of May 1, 2025, are </a:t>
            </a:r>
            <a:r>
              <a:rPr lang="en-US" b="1" dirty="0"/>
              <a:t>noted within the 2024 Mobile Home Park Registry</a:t>
            </a:r>
            <a:r>
              <a:rPr lang="en-US" dirty="0"/>
              <a:t>.</a:t>
            </a:r>
          </a:p>
          <a:p>
            <a:endParaRPr lang="en-US" dirty="0"/>
          </a:p>
        </p:txBody>
      </p:sp>
    </p:spTree>
    <p:extLst>
      <p:ext uri="{BB962C8B-B14F-4D97-AF65-F5344CB8AC3E}">
        <p14:creationId xmlns:p14="http://schemas.microsoft.com/office/powerpoint/2010/main" val="2876171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D0CCEE-01F7-A957-104F-DF3B92F6F93F}"/>
              </a:ext>
            </a:extLst>
          </p:cNvPr>
          <p:cNvSpPr>
            <a:spLocks noGrp="1"/>
          </p:cNvSpPr>
          <p:nvPr>
            <p:ph type="title"/>
          </p:nvPr>
        </p:nvSpPr>
        <p:spPr/>
        <p:txBody>
          <a:bodyPr/>
          <a:lstStyle/>
          <a:p>
            <a:r>
              <a:rPr lang="en-US" dirty="0"/>
              <a:t>New Exemption #3 –Plantings</a:t>
            </a:r>
          </a:p>
        </p:txBody>
      </p:sp>
      <p:sp>
        <p:nvSpPr>
          <p:cNvPr id="3" name="Content Placeholder 2">
            <a:extLst>
              <a:ext uri="{FF2B5EF4-FFF2-40B4-BE49-F238E27FC236}">
                <a16:creationId xmlns:a16="http://schemas.microsoft.com/office/drawing/2014/main" id="{575265B8-DD77-9515-89D4-876633CA6FAF}"/>
              </a:ext>
            </a:extLst>
          </p:cNvPr>
          <p:cNvSpPr>
            <a:spLocks noGrp="1"/>
          </p:cNvSpPr>
          <p:nvPr>
            <p:ph idx="1"/>
          </p:nvPr>
        </p:nvSpPr>
        <p:spPr/>
        <p:txBody>
          <a:bodyPr/>
          <a:lstStyle/>
          <a:p>
            <a:pPr marL="0" lvl="0" indent="0">
              <a:buNone/>
            </a:pPr>
            <a:r>
              <a:rPr lang="en-US" dirty="0"/>
              <a:t>Tree, shrub, and herbaceous plantings that involve: </a:t>
            </a:r>
          </a:p>
          <a:p>
            <a:pPr lvl="1"/>
            <a:r>
              <a:rPr lang="en-US" dirty="0"/>
              <a:t>The emplacement of bare-root stock in shovel slits or root balls up to 24” diameter planted within slumped material along an eroded streambank or </a:t>
            </a:r>
            <a:r>
              <a:rPr lang="en-US" dirty="0">
                <a:solidFill>
                  <a:srgbClr val="FFFF00"/>
                </a:solidFill>
              </a:rPr>
              <a:t>within plow zone soils</a:t>
            </a:r>
            <a:r>
              <a:rPr lang="en-US" dirty="0"/>
              <a:t>;</a:t>
            </a:r>
          </a:p>
          <a:p>
            <a:pPr lvl="2"/>
            <a:r>
              <a:rPr lang="en-US" dirty="0"/>
              <a:t>Definition of Plow Zone Soils: Plow Zone Soil is the top layer of soil that is disturbed by plowing. </a:t>
            </a:r>
          </a:p>
          <a:p>
            <a:endParaRPr lang="en-US" dirty="0"/>
          </a:p>
        </p:txBody>
      </p:sp>
    </p:spTree>
    <p:extLst>
      <p:ext uri="{BB962C8B-B14F-4D97-AF65-F5344CB8AC3E}">
        <p14:creationId xmlns:p14="http://schemas.microsoft.com/office/powerpoint/2010/main" val="26303124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E5A371-9EF3-84E2-28BD-CE183C3C7EF4}"/>
              </a:ext>
            </a:extLst>
          </p:cNvPr>
          <p:cNvSpPr>
            <a:spLocks noGrp="1"/>
          </p:cNvSpPr>
          <p:nvPr>
            <p:ph type="title"/>
          </p:nvPr>
        </p:nvSpPr>
        <p:spPr/>
        <p:txBody>
          <a:bodyPr/>
          <a:lstStyle/>
          <a:p>
            <a:r>
              <a:rPr lang="en-US" dirty="0"/>
              <a:t>New Exemption #4 – Lead Service Line (LSL) Rules</a:t>
            </a:r>
          </a:p>
        </p:txBody>
      </p:sp>
      <p:sp>
        <p:nvSpPr>
          <p:cNvPr id="3" name="Content Placeholder 2">
            <a:extLst>
              <a:ext uri="{FF2B5EF4-FFF2-40B4-BE49-F238E27FC236}">
                <a16:creationId xmlns:a16="http://schemas.microsoft.com/office/drawing/2014/main" id="{AE5ECB5F-9725-E74C-7773-6DF9A0744ACE}"/>
              </a:ext>
            </a:extLst>
          </p:cNvPr>
          <p:cNvSpPr>
            <a:spLocks noGrp="1"/>
          </p:cNvSpPr>
          <p:nvPr>
            <p:ph idx="1"/>
          </p:nvPr>
        </p:nvSpPr>
        <p:spPr/>
        <p:txBody>
          <a:bodyPr>
            <a:normAutofit lnSpcReduction="10000"/>
          </a:bodyPr>
          <a:lstStyle/>
          <a:p>
            <a:r>
              <a:rPr lang="en-US" sz="2000" dirty="0"/>
              <a:t>Included in the revised SHPO MOU – dated 3/16/2026</a:t>
            </a:r>
          </a:p>
          <a:p>
            <a:r>
              <a:rPr lang="en-US" sz="2000" dirty="0"/>
              <a:t>Lead Service Inventory related work required under the Safe Drinking Water Act and related rules is exempt:</a:t>
            </a:r>
          </a:p>
          <a:p>
            <a:pPr lvl="1"/>
            <a:r>
              <a:rPr lang="en-US" sz="2000" dirty="0"/>
              <a:t>Inventory work involving excavation at the curb stop and within the public right-of-way limited to a 5-foot by 5-foot footprint or less</a:t>
            </a:r>
          </a:p>
          <a:p>
            <a:pPr lvl="1"/>
            <a:r>
              <a:rPr lang="en-US" sz="2000" dirty="0"/>
              <a:t>Inventory work involving excavation outside the right-of-way if the Vactor Method is used</a:t>
            </a:r>
          </a:p>
          <a:p>
            <a:pPr lvl="2"/>
            <a:r>
              <a:rPr lang="en-US" sz="1600" dirty="0"/>
              <a:t>Vactor Method: Vactor and water extraction of earth for one test pit, 30-inches in diameter or less per service line to be located at the curb stop.</a:t>
            </a:r>
          </a:p>
          <a:p>
            <a:pPr lvl="1"/>
            <a:r>
              <a:rPr lang="en-US" sz="2000" dirty="0"/>
              <a:t>LSL replacement is </a:t>
            </a:r>
            <a:r>
              <a:rPr lang="en-US" sz="2000" b="1" dirty="0">
                <a:solidFill>
                  <a:schemeClr val="tx1"/>
                </a:solidFill>
              </a:rPr>
              <a:t>not exempt.</a:t>
            </a:r>
          </a:p>
          <a:p>
            <a:pPr lvl="1"/>
            <a:r>
              <a:rPr lang="en-US" sz="2000" dirty="0">
                <a:solidFill>
                  <a:schemeClr val="bg2"/>
                </a:solidFill>
              </a:rPr>
              <a:t>Exploratory excavation to locate service lines is</a:t>
            </a:r>
            <a:r>
              <a:rPr lang="en-US" sz="2000" dirty="0">
                <a:solidFill>
                  <a:schemeClr val="tx1"/>
                </a:solidFill>
              </a:rPr>
              <a:t> </a:t>
            </a:r>
            <a:r>
              <a:rPr lang="en-US" sz="2000" b="1" dirty="0">
                <a:solidFill>
                  <a:schemeClr val="tx1"/>
                </a:solidFill>
              </a:rPr>
              <a:t>not exempt.</a:t>
            </a:r>
            <a:endParaRPr lang="en-US" sz="2000" b="1" dirty="0">
              <a:solidFill>
                <a:schemeClr val="bg2"/>
              </a:solidFill>
            </a:endParaRPr>
          </a:p>
        </p:txBody>
      </p:sp>
    </p:spTree>
    <p:extLst>
      <p:ext uri="{BB962C8B-B14F-4D97-AF65-F5344CB8AC3E}">
        <p14:creationId xmlns:p14="http://schemas.microsoft.com/office/powerpoint/2010/main" val="23635734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AA10B-405E-6472-1105-388EFEA6945D}"/>
              </a:ext>
            </a:extLst>
          </p:cNvPr>
          <p:cNvSpPr>
            <a:spLocks noGrp="1"/>
          </p:cNvSpPr>
          <p:nvPr>
            <p:ph type="title"/>
          </p:nvPr>
        </p:nvSpPr>
        <p:spPr/>
        <p:txBody>
          <a:bodyPr/>
          <a:lstStyle/>
          <a:p>
            <a:r>
              <a:rPr lang="en-US" dirty="0"/>
              <a:t>Clarified Exemptions – De </a:t>
            </a:r>
            <a:r>
              <a:rPr lang="en-US" dirty="0" err="1"/>
              <a:t>Minimus</a:t>
            </a:r>
            <a:endParaRPr lang="en-US" dirty="0"/>
          </a:p>
        </p:txBody>
      </p:sp>
      <p:sp>
        <p:nvSpPr>
          <p:cNvPr id="3" name="Content Placeholder 2">
            <a:extLst>
              <a:ext uri="{FF2B5EF4-FFF2-40B4-BE49-F238E27FC236}">
                <a16:creationId xmlns:a16="http://schemas.microsoft.com/office/drawing/2014/main" id="{9DA65324-9093-CC4C-63B0-8FFAC010501B}"/>
              </a:ext>
            </a:extLst>
          </p:cNvPr>
          <p:cNvSpPr>
            <a:spLocks noGrp="1"/>
          </p:cNvSpPr>
          <p:nvPr>
            <p:ph idx="1"/>
          </p:nvPr>
        </p:nvSpPr>
        <p:spPr>
          <a:xfrm>
            <a:off x="740664" y="1905000"/>
            <a:ext cx="10716768" cy="3200400"/>
          </a:xfrm>
        </p:spPr>
        <p:txBody>
          <a:bodyPr>
            <a:normAutofit fontScale="92500" lnSpcReduction="10000"/>
          </a:bodyPr>
          <a:lstStyle/>
          <a:p>
            <a:pPr marL="0" lvl="0" indent="0">
              <a:buNone/>
            </a:pPr>
            <a:r>
              <a:rPr lang="en-US" b="1" dirty="0">
                <a:solidFill>
                  <a:schemeClr val="tx1"/>
                </a:solidFill>
              </a:rPr>
              <a:t>Incidental Ground Disturbance </a:t>
            </a:r>
            <a:r>
              <a:rPr lang="en-US" dirty="0"/>
              <a:t>- The development, construction, or renovation that involves the disturbance of an area </a:t>
            </a:r>
            <a:r>
              <a:rPr lang="en-US" b="1" dirty="0">
                <a:solidFill>
                  <a:schemeClr val="tx1"/>
                </a:solidFill>
              </a:rPr>
              <a:t>less than 100 square feet to a depth diameter less than six (6) inches</a:t>
            </a:r>
            <a:r>
              <a:rPr lang="en-US" dirty="0"/>
              <a:t>. Examples include </a:t>
            </a:r>
            <a:r>
              <a:rPr lang="en-US" b="1" dirty="0">
                <a:solidFill>
                  <a:schemeClr val="tx1"/>
                </a:solidFill>
              </a:rPr>
              <a:t>drilled wells, springs, and water storage facilities.</a:t>
            </a:r>
            <a:r>
              <a:rPr lang="en-US" sz="1600" b="1" dirty="0">
                <a:solidFill>
                  <a:schemeClr val="tx1"/>
                </a:solidFill>
              </a:rPr>
              <a:t> </a:t>
            </a:r>
            <a:endParaRPr lang="en-US" b="1" dirty="0">
              <a:solidFill>
                <a:schemeClr val="tx1"/>
              </a:solidFill>
            </a:endParaRPr>
          </a:p>
          <a:p>
            <a:pPr lvl="1"/>
            <a:r>
              <a:rPr lang="en-US" dirty="0"/>
              <a:t>Presumes existing or non-vehicular access: any undeveloped vehicular access will need SHPO consultation. </a:t>
            </a:r>
          </a:p>
          <a:p>
            <a:pPr marL="0" indent="0">
              <a:buNone/>
            </a:pPr>
            <a:endParaRPr lang="en-US" dirty="0"/>
          </a:p>
        </p:txBody>
      </p:sp>
    </p:spTree>
    <p:extLst>
      <p:ext uri="{BB962C8B-B14F-4D97-AF65-F5344CB8AC3E}">
        <p14:creationId xmlns:p14="http://schemas.microsoft.com/office/powerpoint/2010/main" val="18241276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666BF-3B33-6591-37C0-2ADEE8332D10}"/>
              </a:ext>
            </a:extLst>
          </p:cNvPr>
          <p:cNvSpPr>
            <a:spLocks noGrp="1"/>
          </p:cNvSpPr>
          <p:nvPr>
            <p:ph type="title"/>
          </p:nvPr>
        </p:nvSpPr>
        <p:spPr/>
        <p:txBody>
          <a:bodyPr/>
          <a:lstStyle/>
          <a:p>
            <a:r>
              <a:rPr lang="en-US" dirty="0"/>
              <a:t>Clarified Exemptions – WW Test Pits</a:t>
            </a:r>
          </a:p>
        </p:txBody>
      </p:sp>
      <p:sp>
        <p:nvSpPr>
          <p:cNvPr id="3" name="Content Placeholder 2">
            <a:extLst>
              <a:ext uri="{FF2B5EF4-FFF2-40B4-BE49-F238E27FC236}">
                <a16:creationId xmlns:a16="http://schemas.microsoft.com/office/drawing/2014/main" id="{D5661B57-0622-11A6-6318-B7D62C805CE6}"/>
              </a:ext>
            </a:extLst>
          </p:cNvPr>
          <p:cNvSpPr>
            <a:spLocks noGrp="1"/>
          </p:cNvSpPr>
          <p:nvPr>
            <p:ph idx="1"/>
          </p:nvPr>
        </p:nvSpPr>
        <p:spPr>
          <a:xfrm>
            <a:off x="729778" y="2133600"/>
            <a:ext cx="10716768" cy="3200400"/>
          </a:xfrm>
        </p:spPr>
        <p:txBody>
          <a:bodyPr>
            <a:normAutofit/>
          </a:bodyPr>
          <a:lstStyle/>
          <a:p>
            <a:pPr lvl="0"/>
            <a:r>
              <a:rPr lang="en-US" dirty="0"/>
              <a:t>Drilled Wells, Geotechnical Borings and other soil tests.</a:t>
            </a:r>
            <a:r>
              <a:rPr lang="en-US" sz="1600" dirty="0"/>
              <a:t> </a:t>
            </a:r>
            <a:endParaRPr lang="en-US" dirty="0"/>
          </a:p>
          <a:p>
            <a:pPr lvl="1"/>
            <a:r>
              <a:rPr lang="en-US" dirty="0"/>
              <a:t>In July 2025, SHPO </a:t>
            </a:r>
            <a:r>
              <a:rPr lang="en-US" dirty="0">
                <a:solidFill>
                  <a:schemeClr val="tx1"/>
                </a:solidFill>
              </a:rPr>
              <a:t>determined the exploration for soil suitability determination for wastewater projects is an exempt activity</a:t>
            </a:r>
            <a:r>
              <a:rPr lang="en-US" dirty="0"/>
              <a:t>. Backhoe test pits are </a:t>
            </a:r>
            <a:r>
              <a:rPr lang="en-US" b="1" dirty="0">
                <a:solidFill>
                  <a:schemeClr val="tx1"/>
                </a:solidFill>
              </a:rPr>
              <a:t>not </a:t>
            </a:r>
            <a:r>
              <a:rPr lang="en-US" dirty="0">
                <a:solidFill>
                  <a:schemeClr val="tx1"/>
                </a:solidFill>
              </a:rPr>
              <a:t>exempt</a:t>
            </a:r>
            <a:r>
              <a:rPr lang="en-US" dirty="0"/>
              <a:t>, except for exploration for feasibility soil suitability </a:t>
            </a:r>
            <a:r>
              <a:rPr lang="en-US" sz="1400" dirty="0"/>
              <a:t> </a:t>
            </a:r>
            <a:r>
              <a:rPr lang="en-US" dirty="0"/>
              <a:t>determinations for wastewater projects. </a:t>
            </a:r>
          </a:p>
          <a:p>
            <a:endParaRPr lang="en-US" dirty="0"/>
          </a:p>
        </p:txBody>
      </p:sp>
    </p:spTree>
    <p:extLst>
      <p:ext uri="{BB962C8B-B14F-4D97-AF65-F5344CB8AC3E}">
        <p14:creationId xmlns:p14="http://schemas.microsoft.com/office/powerpoint/2010/main" val="23558562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9B889-088F-0987-9A63-2C472358DC66}"/>
              </a:ext>
            </a:extLst>
          </p:cNvPr>
          <p:cNvSpPr>
            <a:spLocks noGrp="1"/>
          </p:cNvSpPr>
          <p:nvPr>
            <p:ph type="title"/>
          </p:nvPr>
        </p:nvSpPr>
        <p:spPr>
          <a:xfrm>
            <a:off x="4114800" y="3962400"/>
            <a:ext cx="3505200" cy="859536"/>
          </a:xfrm>
        </p:spPr>
        <p:txBody>
          <a:bodyPr/>
          <a:lstStyle/>
          <a:p>
            <a:r>
              <a:rPr lang="en-US" dirty="0"/>
              <a:t>Questions?</a:t>
            </a:r>
          </a:p>
        </p:txBody>
      </p:sp>
      <p:sp>
        <p:nvSpPr>
          <p:cNvPr id="4" name="TextBox 3">
            <a:extLst>
              <a:ext uri="{FF2B5EF4-FFF2-40B4-BE49-F238E27FC236}">
                <a16:creationId xmlns:a16="http://schemas.microsoft.com/office/drawing/2014/main" id="{1901A9CF-237E-981C-292F-67EC832E5803}"/>
              </a:ext>
            </a:extLst>
          </p:cNvPr>
          <p:cNvSpPr txBox="1"/>
          <p:nvPr/>
        </p:nvSpPr>
        <p:spPr>
          <a:xfrm>
            <a:off x="3733800" y="838200"/>
            <a:ext cx="4267200" cy="1323439"/>
          </a:xfrm>
          <a:prstGeom prst="rect">
            <a:avLst/>
          </a:prstGeom>
          <a:noFill/>
        </p:spPr>
        <p:txBody>
          <a:bodyPr wrap="square" rtlCol="0">
            <a:spAutoFit/>
          </a:bodyPr>
          <a:lstStyle/>
          <a:p>
            <a:r>
              <a:rPr lang="en-US" sz="8000" dirty="0">
                <a:solidFill>
                  <a:schemeClr val="bg1"/>
                </a:solidFill>
                <a:latin typeface="Franklin Gothic Medium Cond" panose="020B0606030402020204" pitchFamily="34" charset="0"/>
              </a:rPr>
              <a:t>Thank you!</a:t>
            </a:r>
          </a:p>
        </p:txBody>
      </p:sp>
    </p:spTree>
    <p:extLst>
      <p:ext uri="{BB962C8B-B14F-4D97-AF65-F5344CB8AC3E}">
        <p14:creationId xmlns:p14="http://schemas.microsoft.com/office/powerpoint/2010/main" val="1646094194"/>
      </p:ext>
    </p:extLst>
  </p:cSld>
  <p:clrMapOvr>
    <a:masterClrMapping/>
  </p:clrMapOvr>
</p:sld>
</file>

<file path=ppt/theme/theme1.xml><?xml version="1.0" encoding="utf-8"?>
<a:theme xmlns:a="http://schemas.openxmlformats.org/drawingml/2006/main" name="4_Custom Design">
  <a:themeElements>
    <a:clrScheme name="SOV Branded">
      <a:dk1>
        <a:sysClr val="windowText" lastClr="000000"/>
      </a:dk1>
      <a:lt1>
        <a:srgbClr val="FFFFFF"/>
      </a:lt1>
      <a:dk2>
        <a:srgbClr val="00853F"/>
      </a:dk2>
      <a:lt2>
        <a:srgbClr val="FFFFFF"/>
      </a:lt2>
      <a:accent1>
        <a:srgbClr val="00853F"/>
      </a:accent1>
      <a:accent2>
        <a:srgbClr val="F38F1D"/>
      </a:accent2>
      <a:accent3>
        <a:srgbClr val="9BBB59"/>
      </a:accent3>
      <a:accent4>
        <a:srgbClr val="8064A2"/>
      </a:accent4>
      <a:accent5>
        <a:srgbClr val="4BACC6"/>
      </a:accent5>
      <a:accent6>
        <a:srgbClr val="F79646"/>
      </a:accent6>
      <a:hlink>
        <a:srgbClr val="0000FF"/>
      </a:hlink>
      <a:folHlink>
        <a:srgbClr val="800080"/>
      </a:folHlink>
    </a:clrScheme>
    <a:fontScheme name="SOV Branded">
      <a:majorFont>
        <a:latin typeface="Franklin Gothic Book"/>
        <a:ea typeface=""/>
        <a:cs typeface=""/>
      </a:majorFont>
      <a:minorFont>
        <a:latin typeface="Palatino Linotyp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5_Custom Design">
  <a:themeElements>
    <a:clrScheme name="SOV Branded">
      <a:dk1>
        <a:sysClr val="windowText" lastClr="000000"/>
      </a:dk1>
      <a:lt1>
        <a:srgbClr val="FFFFFF"/>
      </a:lt1>
      <a:dk2>
        <a:srgbClr val="00853F"/>
      </a:dk2>
      <a:lt2>
        <a:srgbClr val="FFFFFF"/>
      </a:lt2>
      <a:accent1>
        <a:srgbClr val="00853F"/>
      </a:accent1>
      <a:accent2>
        <a:srgbClr val="F38F1D"/>
      </a:accent2>
      <a:accent3>
        <a:srgbClr val="9BBB59"/>
      </a:accent3>
      <a:accent4>
        <a:srgbClr val="8064A2"/>
      </a:accent4>
      <a:accent5>
        <a:srgbClr val="4BACC6"/>
      </a:accent5>
      <a:accent6>
        <a:srgbClr val="F79646"/>
      </a:accent6>
      <a:hlink>
        <a:srgbClr val="0000FF"/>
      </a:hlink>
      <a:folHlink>
        <a:srgbClr val="800080"/>
      </a:folHlink>
    </a:clrScheme>
    <a:fontScheme name="SOV Branded">
      <a:majorFont>
        <a:latin typeface="Franklin Gothic Book"/>
        <a:ea typeface=""/>
        <a:cs typeface=""/>
      </a:majorFont>
      <a:minorFont>
        <a:latin typeface="Palatino Linotyp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Metadata/LabelInfo.xml><?xml version="1.0" encoding="utf-8"?>
<clbl:labelList xmlns:clbl="http://schemas.microsoft.com/office/2020/mipLabelMetadata">
  <clbl:label id="{20b4933b-baad-433c-9c02-70edcc7559c6}" enabled="0" method="" siteId="{20b4933b-baad-433c-9c02-70edcc7559c6}" removed="1"/>
</clbl:labelList>
</file>

<file path=docProps/app.xml><?xml version="1.0" encoding="utf-8"?>
<Properties xmlns="http://schemas.openxmlformats.org/officeDocument/2006/extended-properties" xmlns:vt="http://schemas.openxmlformats.org/officeDocument/2006/docPropsVTypes">
  <Template/>
  <TotalTime>14784</TotalTime>
  <Words>1146</Words>
  <Application>Microsoft Office PowerPoint</Application>
  <PresentationFormat>Widescreen</PresentationFormat>
  <Paragraphs>86</Paragraphs>
  <Slides>17</Slides>
  <Notes>10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17</vt:i4>
      </vt:variant>
    </vt:vector>
  </HeadingPairs>
  <TitlesOfParts>
    <vt:vector size="23" baseType="lpstr">
      <vt:lpstr>Arial</vt:lpstr>
      <vt:lpstr>Calibri</vt:lpstr>
      <vt:lpstr>Franklin Gothic Book</vt:lpstr>
      <vt:lpstr>Franklin Gothic Medium Cond</vt:lpstr>
      <vt:lpstr>4_Custom Design</vt:lpstr>
      <vt:lpstr>5_Custom Design</vt:lpstr>
      <vt:lpstr>Historic Preservation Review</vt:lpstr>
      <vt:lpstr>Applies to the Following Funding Programs:</vt:lpstr>
      <vt:lpstr>Agenda</vt:lpstr>
      <vt:lpstr>Reminder:</vt:lpstr>
      <vt:lpstr>PowerPoint Presentation</vt:lpstr>
      <vt:lpstr>PowerPoint Presentation</vt:lpstr>
      <vt:lpstr>PowerPoint Presentation</vt:lpstr>
      <vt:lpstr>PowerPoint Presentation</vt:lpstr>
      <vt:lpstr>PowerPoint Presentation</vt:lpstr>
      <vt:lpstr>PowerPoint Presentation</vt:lpstr>
      <vt:lpstr>New Exemption #1 – WWTP Architecture</vt:lpstr>
      <vt:lpstr>New Exemption #2 - MHPs</vt:lpstr>
      <vt:lpstr>New Exemption #3 –Plantings</vt:lpstr>
      <vt:lpstr>New Exemption #4 – Lead Service Line (LSL) Rules</vt:lpstr>
      <vt:lpstr>Clarified Exemptions – De Minimus</vt:lpstr>
      <vt:lpstr>Clarified Exemptions – WW Test Pits</vt:lpstr>
      <vt:lpstr>Questions?</vt:lpstr>
    </vt:vector>
  </TitlesOfParts>
  <Company>Vermont Department of Education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Overview of AYP</dc:title>
  <dc:creator>Chris Case</dc:creator>
  <cp:lastModifiedBy>Hulsizer, Chloe</cp:lastModifiedBy>
  <cp:revision>67</cp:revision>
  <dcterms:created xsi:type="dcterms:W3CDTF">2013-09-09T12:35:01Z</dcterms:created>
  <dcterms:modified xsi:type="dcterms:W3CDTF">2026-03-17T17:39:05Z</dcterms:modified>
</cp:coreProperties>
</file>