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32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90" d="100"/>
          <a:sy n="90" d="100"/>
        </p:scale>
        <p:origin x="39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14FF0D-6FBF-494E-9919-EBB2BF4C840D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445F3E-1759-4030-A7D5-27494E69A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1765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DA1A97-BC2E-4C69-8F54-50DCF94A71E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002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349B7-4139-4BF3-2521-0C4315A96F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73A644-6C5C-33EE-A71C-DA345CEBFA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F2514A-8FF3-65F8-1792-46502E49A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A38C0-A2CF-4D0E-9F91-BFEC562E933F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AEC310-0C0D-6837-1814-96D97CDDC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A5823A-AAD2-B078-4239-3781B9E5F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6E338-1C1B-4686-B723-B79C505C42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320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1C992B-4263-61B2-7881-827A4EFF6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DEB53E-18FF-A7BF-43BB-E36B7E954A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CD04AF-9E62-0734-93CE-50F7736A0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A38C0-A2CF-4D0E-9F91-BFEC562E933F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8794DD-F5E1-AA9C-EE2D-85F79E134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CE25A9-EA36-7751-5C2B-E385C0842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6E338-1C1B-4686-B723-B79C505C42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263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338519-F716-6555-93B6-0784BCAB0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1D8935-FF20-32CF-C317-01034E4550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A71DB8-5DE0-D93B-F39B-A06BC5B7A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A38C0-A2CF-4D0E-9F91-BFEC562E933F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4977F4-B89E-7FC5-030B-0C67C65D3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4D7443-3FB4-ABDE-FBA1-3761E8ADB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6E338-1C1B-4686-B723-B79C505C42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748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144943-F968-EE20-A7FE-A69D384F7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783081-2F51-4CCC-B27F-0FEE665A1D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A13B24-ABCC-FFB5-5F22-376CBB7775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85773D-1BE1-9CF7-F561-CAC657C32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A38C0-A2CF-4D0E-9F91-BFEC562E933F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2377A7-F9BC-F447-CD55-8D72E2F4B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3D0F87-989B-EAF7-08A3-7FAF22AD0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6E338-1C1B-4686-B723-B79C505C42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534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CD0A6-941D-5528-B4A1-34C3A6CAE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AC5CF2-DF34-8767-3D0F-A793A84CE5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5F1DC1-8EDC-91A3-E7EB-CB59DE35D6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DC09C9-6FA3-84B7-86A0-5B44918A68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015D6C-1A00-0054-AF5C-96EAFBB43E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68E3F2-8B14-8BC8-BD31-0724C8281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A38C0-A2CF-4D0E-9F91-BFEC562E933F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8157A-E33F-4538-3336-F9EABF863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AE1EAE8-32EC-8772-7FBF-64351F2CB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6E338-1C1B-4686-B723-B79C505C42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071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095022-B228-A954-B0C9-375E8F4D1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E3D955-8D99-3507-E476-9B692E23F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A38C0-A2CF-4D0E-9F91-BFEC562E933F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9371A7-0E4B-6F1B-B56D-7039A69CF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5F2B5B-2A9E-68B0-F3FE-2E06295044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6E338-1C1B-4686-B723-B79C505C42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1341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491518-10C5-0CA1-DCE9-6BBF4E0A7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A38C0-A2CF-4D0E-9F91-BFEC562E933F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75F0B7-06B9-EEE6-ED9F-7E6F3BE17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A0E90A-647C-C836-F8EC-BF8A1881F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6E338-1C1B-4686-B723-B79C505C42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135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71B45C-B144-93A7-A0A9-990935459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266FEB-827D-835B-6A2E-ACF376B336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B0CA34-6312-945C-CEE2-137A98E00A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93598F-6596-F0F0-54A3-D86D56077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A38C0-A2CF-4D0E-9F91-BFEC562E933F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7F98C8-6F4C-4D9B-20C6-F05DB71C0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D337F5-53DF-B696-35C8-D2EF79428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6E338-1C1B-4686-B723-B79C505C42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471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21A84-457C-F728-8E54-DC70F99A3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7265293-A481-3A79-5801-B8401F0E41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2C42AC-CE87-6A0B-8438-32AA108A39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8CC333-4963-7730-A212-322CCD0B9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A38C0-A2CF-4D0E-9F91-BFEC562E933F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C7A07B-E578-5807-4F1F-FC802BE95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42A12C-CEE9-3B0C-494B-D35D29605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6E338-1C1B-4686-B723-B79C505C42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344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7965CA-F2A1-8C8F-69A9-D6A7CB210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0D1A30-F393-1182-E8F5-0040F5D10C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68966A-D469-6966-B35B-33CDA0BA5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A38C0-A2CF-4D0E-9F91-BFEC562E933F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080B25-A1C5-7E7E-E093-56899F0670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52A182-D2D3-DCC7-FAF3-BF4A68F8B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6E338-1C1B-4686-B723-B79C505C42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320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59A157-066F-0F40-12EB-3F223DF661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FFFDE0-FF1C-33B4-0BA5-8A4084C2AA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7F4FA3-01D9-3F9B-8D84-B0188806D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A38C0-A2CF-4D0E-9F91-BFEC562E933F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A555B1-63A8-72C2-2C38-7A7AD29A53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DF7D46-18EA-A384-81DD-7B2DE007F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6E338-1C1B-4686-B723-B79C505C42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706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23B1B-C0C4-C2D2-1D3C-B0E1BBA36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C85A67-2384-6126-AD06-449A64C4B6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20A290-F8FA-84ED-323D-67281BC904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EA38C0-A2CF-4D0E-9F91-BFEC562E933F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4FF6A6-533E-DF7A-4F7E-3C9707F2C4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AEA5E4-148A-2961-9516-69465F1673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DA6E338-1C1B-4686-B723-B79C505C42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529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CFB65B-400A-E500-27DF-E6C8E0943C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5E0AB34-A129-EE70-E505-275D999F563B}"/>
              </a:ext>
            </a:extLst>
          </p:cNvPr>
          <p:cNvSpPr/>
          <p:nvPr/>
        </p:nvSpPr>
        <p:spPr>
          <a:xfrm>
            <a:off x="-3581" y="6237593"/>
            <a:ext cx="12192000" cy="62040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882093-FBE3-3A6B-0F5A-878E450994F7}"/>
              </a:ext>
            </a:extLst>
          </p:cNvPr>
          <p:cNvSpPr/>
          <p:nvPr/>
        </p:nvSpPr>
        <p:spPr>
          <a:xfrm>
            <a:off x="0" y="0"/>
            <a:ext cx="12192000" cy="62040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E8EA7ED-5215-6236-BA07-65AB92F1A6A1}"/>
              </a:ext>
            </a:extLst>
          </p:cNvPr>
          <p:cNvSpPr txBox="1"/>
          <p:nvPr/>
        </p:nvSpPr>
        <p:spPr>
          <a:xfrm>
            <a:off x="167271" y="104507"/>
            <a:ext cx="7908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Sample Village WW Project Timeline (PER to </a:t>
            </a:r>
            <a:r>
              <a:rPr lang="en-US" b="1" dirty="0" err="1">
                <a:solidFill>
                  <a:schemeClr val="bg1"/>
                </a:solidFill>
              </a:rPr>
              <a:t>Feasbility</a:t>
            </a:r>
            <a:r>
              <a:rPr lang="en-US" b="1" dirty="0">
                <a:solidFill>
                  <a:schemeClr val="bg1"/>
                </a:solidFill>
              </a:rPr>
              <a:t> Study Level Report)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EBEB2BC-0C03-1B20-7CF7-2ADD186FD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79014" y="6356350"/>
            <a:ext cx="474785" cy="365125"/>
          </a:xfrm>
        </p:spPr>
        <p:txBody>
          <a:bodyPr/>
          <a:lstStyle/>
          <a:p>
            <a:fld id="{37769EB1-D504-CE4F-A848-BA555229D7F2}" type="slidenum">
              <a:rPr lang="en-US" smtClean="0"/>
              <a:t>1</a:t>
            </a:fld>
            <a:endParaRPr lang="en-US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6F4EC62-9D66-C6AF-696D-04AAA59469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6743076"/>
              </p:ext>
            </p:extLst>
          </p:nvPr>
        </p:nvGraphicFramePr>
        <p:xfrm>
          <a:off x="187908" y="681671"/>
          <a:ext cx="11816184" cy="5025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8788">
                  <a:extLst>
                    <a:ext uri="{9D8B030D-6E8A-4147-A177-3AD203B41FA5}">
                      <a16:colId xmlns:a16="http://schemas.microsoft.com/office/drawing/2014/main" val="2321385608"/>
                    </a:ext>
                  </a:extLst>
                </a:gridCol>
                <a:gridCol w="789783">
                  <a:extLst>
                    <a:ext uri="{9D8B030D-6E8A-4147-A177-3AD203B41FA5}">
                      <a16:colId xmlns:a16="http://schemas.microsoft.com/office/drawing/2014/main" val="1553436609"/>
                    </a:ext>
                  </a:extLst>
                </a:gridCol>
                <a:gridCol w="789783">
                  <a:extLst>
                    <a:ext uri="{9D8B030D-6E8A-4147-A177-3AD203B41FA5}">
                      <a16:colId xmlns:a16="http://schemas.microsoft.com/office/drawing/2014/main" val="4007918993"/>
                    </a:ext>
                  </a:extLst>
                </a:gridCol>
                <a:gridCol w="789783">
                  <a:extLst>
                    <a:ext uri="{9D8B030D-6E8A-4147-A177-3AD203B41FA5}">
                      <a16:colId xmlns:a16="http://schemas.microsoft.com/office/drawing/2014/main" val="4260503289"/>
                    </a:ext>
                  </a:extLst>
                </a:gridCol>
                <a:gridCol w="789783">
                  <a:extLst>
                    <a:ext uri="{9D8B030D-6E8A-4147-A177-3AD203B41FA5}">
                      <a16:colId xmlns:a16="http://schemas.microsoft.com/office/drawing/2014/main" val="2666741209"/>
                    </a:ext>
                  </a:extLst>
                </a:gridCol>
                <a:gridCol w="789783">
                  <a:extLst>
                    <a:ext uri="{9D8B030D-6E8A-4147-A177-3AD203B41FA5}">
                      <a16:colId xmlns:a16="http://schemas.microsoft.com/office/drawing/2014/main" val="1119155252"/>
                    </a:ext>
                  </a:extLst>
                </a:gridCol>
                <a:gridCol w="789783">
                  <a:extLst>
                    <a:ext uri="{9D8B030D-6E8A-4147-A177-3AD203B41FA5}">
                      <a16:colId xmlns:a16="http://schemas.microsoft.com/office/drawing/2014/main" val="904031597"/>
                    </a:ext>
                  </a:extLst>
                </a:gridCol>
                <a:gridCol w="789783">
                  <a:extLst>
                    <a:ext uri="{9D8B030D-6E8A-4147-A177-3AD203B41FA5}">
                      <a16:colId xmlns:a16="http://schemas.microsoft.com/office/drawing/2014/main" val="223727058"/>
                    </a:ext>
                  </a:extLst>
                </a:gridCol>
                <a:gridCol w="789783">
                  <a:extLst>
                    <a:ext uri="{9D8B030D-6E8A-4147-A177-3AD203B41FA5}">
                      <a16:colId xmlns:a16="http://schemas.microsoft.com/office/drawing/2014/main" val="1855258848"/>
                    </a:ext>
                  </a:extLst>
                </a:gridCol>
                <a:gridCol w="789783">
                  <a:extLst>
                    <a:ext uri="{9D8B030D-6E8A-4147-A177-3AD203B41FA5}">
                      <a16:colId xmlns:a16="http://schemas.microsoft.com/office/drawing/2014/main" val="2805475018"/>
                    </a:ext>
                  </a:extLst>
                </a:gridCol>
                <a:gridCol w="789783">
                  <a:extLst>
                    <a:ext uri="{9D8B030D-6E8A-4147-A177-3AD203B41FA5}">
                      <a16:colId xmlns:a16="http://schemas.microsoft.com/office/drawing/2014/main" val="2288534028"/>
                    </a:ext>
                  </a:extLst>
                </a:gridCol>
                <a:gridCol w="789783">
                  <a:extLst>
                    <a:ext uri="{9D8B030D-6E8A-4147-A177-3AD203B41FA5}">
                      <a16:colId xmlns:a16="http://schemas.microsoft.com/office/drawing/2014/main" val="2296458725"/>
                    </a:ext>
                  </a:extLst>
                </a:gridCol>
                <a:gridCol w="789783">
                  <a:extLst>
                    <a:ext uri="{9D8B030D-6E8A-4147-A177-3AD203B41FA5}">
                      <a16:colId xmlns:a16="http://schemas.microsoft.com/office/drawing/2014/main" val="3344528904"/>
                    </a:ext>
                  </a:extLst>
                </a:gridCol>
              </a:tblGrid>
              <a:tr h="345395">
                <a:tc>
                  <a:txBody>
                    <a:bodyPr/>
                    <a:lstStyle/>
                    <a:p>
                      <a:r>
                        <a:rPr lang="en-US" dirty="0" err="1"/>
                        <a:t>Tasksv</a:t>
                      </a:r>
                      <a:endParaRPr 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/>
                        <a:t>Q1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/>
                        <a:t>Q2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/>
                        <a:t>Q3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/>
                        <a:t>Q4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1872519"/>
                  </a:ext>
                </a:extLst>
              </a:tr>
              <a:tr h="34539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January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February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March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April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May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June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July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August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September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October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November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December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8070444"/>
                  </a:ext>
                </a:extLst>
              </a:tr>
              <a:tr h="306744">
                <a:tc>
                  <a:txBody>
                    <a:bodyPr/>
                    <a:lstStyle/>
                    <a:p>
                      <a:r>
                        <a:rPr lang="en-US" sz="1200" b="1" dirty="0"/>
                        <a:t>Committee  Work Plan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4151571"/>
                  </a:ext>
                </a:extLst>
              </a:tr>
              <a:tr h="306744">
                <a:tc>
                  <a:txBody>
                    <a:bodyPr/>
                    <a:lstStyle/>
                    <a:p>
                      <a:r>
                        <a:rPr lang="en-US" sz="1200" dirty="0"/>
                        <a:t>RFQ Process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4034143"/>
                  </a:ext>
                </a:extLst>
              </a:tr>
              <a:tr h="306744">
                <a:tc>
                  <a:txBody>
                    <a:bodyPr/>
                    <a:lstStyle/>
                    <a:p>
                      <a:r>
                        <a:rPr lang="en-US" sz="1200" dirty="0"/>
                        <a:t>Funding 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5086819"/>
                  </a:ext>
                </a:extLst>
              </a:tr>
              <a:tr h="306744">
                <a:tc>
                  <a:txBody>
                    <a:bodyPr/>
                    <a:lstStyle/>
                    <a:p>
                      <a:r>
                        <a:rPr lang="en-US" sz="1200" dirty="0"/>
                        <a:t>Study Scoping &amp; Agreement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043428"/>
                  </a:ext>
                </a:extLst>
              </a:tr>
              <a:tr h="306744">
                <a:tc>
                  <a:txBody>
                    <a:bodyPr/>
                    <a:lstStyle/>
                    <a:p>
                      <a:r>
                        <a:rPr lang="en-US" sz="1200" dirty="0"/>
                        <a:t>Kick Off Meeting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8386044"/>
                  </a:ext>
                </a:extLst>
              </a:tr>
              <a:tr h="306744">
                <a:tc>
                  <a:txBody>
                    <a:bodyPr/>
                    <a:lstStyle/>
                    <a:p>
                      <a:r>
                        <a:rPr lang="en-US" sz="1200" dirty="0"/>
                        <a:t>Community Survey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5366173"/>
                  </a:ext>
                </a:extLst>
              </a:tr>
              <a:tr h="306744">
                <a:tc>
                  <a:txBody>
                    <a:bodyPr/>
                    <a:lstStyle/>
                    <a:p>
                      <a:r>
                        <a:rPr lang="en-US" sz="1200" dirty="0"/>
                        <a:t>Service Area Discussion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7240026"/>
                  </a:ext>
                </a:extLst>
              </a:tr>
              <a:tr h="306744">
                <a:tc>
                  <a:txBody>
                    <a:bodyPr/>
                    <a:lstStyle/>
                    <a:p>
                      <a:r>
                        <a:rPr lang="en-US" sz="1200" dirty="0"/>
                        <a:t>30% PER Deliverable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5485246"/>
                  </a:ext>
                </a:extLst>
              </a:tr>
              <a:tr h="306744">
                <a:tc>
                  <a:txBody>
                    <a:bodyPr/>
                    <a:lstStyle/>
                    <a:p>
                      <a:r>
                        <a:rPr lang="en-US" sz="1200" b="0" dirty="0"/>
                        <a:t>Potential Site Identification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3523439"/>
                  </a:ext>
                </a:extLst>
              </a:tr>
              <a:tr h="306744">
                <a:tc>
                  <a:txBody>
                    <a:bodyPr/>
                    <a:lstStyle/>
                    <a:p>
                      <a:r>
                        <a:rPr lang="en-US" sz="1200" dirty="0"/>
                        <a:t>Hand Auger Testing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CCD2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9906671"/>
                  </a:ext>
                </a:extLst>
              </a:tr>
              <a:tr h="306744">
                <a:tc>
                  <a:txBody>
                    <a:bodyPr/>
                    <a:lstStyle/>
                    <a:p>
                      <a:r>
                        <a:rPr lang="en-US" sz="1200" dirty="0"/>
                        <a:t>Backhoe Test Pits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solidFill>
                      <a:srgbClr val="E7EA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3850914"/>
                  </a:ext>
                </a:extLst>
              </a:tr>
              <a:tr h="306744">
                <a:tc>
                  <a:txBody>
                    <a:bodyPr/>
                    <a:lstStyle/>
                    <a:p>
                      <a:r>
                        <a:rPr lang="en-US" sz="1200" dirty="0"/>
                        <a:t>60% PER Deliverable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0009069"/>
                  </a:ext>
                </a:extLst>
              </a:tr>
              <a:tr h="306744">
                <a:tc>
                  <a:txBody>
                    <a:bodyPr/>
                    <a:lstStyle/>
                    <a:p>
                      <a:r>
                        <a:rPr lang="en-US" sz="1200" dirty="0"/>
                        <a:t>Public Mtg: Select Alternative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7564325"/>
                  </a:ext>
                </a:extLst>
              </a:tr>
              <a:tr h="306744">
                <a:tc>
                  <a:txBody>
                    <a:bodyPr/>
                    <a:lstStyle/>
                    <a:p>
                      <a:r>
                        <a:rPr lang="en-US" sz="1200" dirty="0"/>
                        <a:t>Wastewater Public Education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2273122"/>
                  </a:ext>
                </a:extLst>
              </a:tr>
            </a:tbl>
          </a:graphicData>
        </a:graphic>
      </p:graphicFrame>
      <p:sp>
        <p:nvSpPr>
          <p:cNvPr id="46" name="Star: 5 Points 45">
            <a:extLst>
              <a:ext uri="{FF2B5EF4-FFF2-40B4-BE49-F238E27FC236}">
                <a16:creationId xmlns:a16="http://schemas.microsoft.com/office/drawing/2014/main" id="{3CB10C94-7C6E-B398-FC42-08F0575E8665}"/>
              </a:ext>
            </a:extLst>
          </p:cNvPr>
          <p:cNvSpPr>
            <a:spLocks noChangeAspect="1"/>
          </p:cNvSpPr>
          <p:nvPr/>
        </p:nvSpPr>
        <p:spPr>
          <a:xfrm>
            <a:off x="7201887" y="5838435"/>
            <a:ext cx="274320" cy="274320"/>
          </a:xfrm>
          <a:prstGeom prst="star5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Star: 5 Points 46">
            <a:extLst>
              <a:ext uri="{FF2B5EF4-FFF2-40B4-BE49-F238E27FC236}">
                <a16:creationId xmlns:a16="http://schemas.microsoft.com/office/drawing/2014/main" id="{15C6EB2E-4B77-F8BD-2611-1C0444AD5E8E}"/>
              </a:ext>
            </a:extLst>
          </p:cNvPr>
          <p:cNvSpPr>
            <a:spLocks noChangeAspect="1"/>
          </p:cNvSpPr>
          <p:nvPr/>
        </p:nvSpPr>
        <p:spPr>
          <a:xfrm>
            <a:off x="9625047" y="5846451"/>
            <a:ext cx="274320" cy="274320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FEBEB293-4FDF-9FC9-B5DB-311701825B21}"/>
              </a:ext>
            </a:extLst>
          </p:cNvPr>
          <p:cNvSpPr txBox="1"/>
          <p:nvPr/>
        </p:nvSpPr>
        <p:spPr>
          <a:xfrm>
            <a:off x="1094871" y="5791099"/>
            <a:ext cx="2473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Consultant Study Work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F78A003-EB41-B298-1793-6501DF4F4629}"/>
              </a:ext>
            </a:extLst>
          </p:cNvPr>
          <p:cNvSpPr txBox="1"/>
          <p:nvPr/>
        </p:nvSpPr>
        <p:spPr>
          <a:xfrm>
            <a:off x="4503238" y="5783828"/>
            <a:ext cx="20862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Committee Activity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A7DAFD1-F733-A61E-6EB0-3143981213D2}"/>
              </a:ext>
            </a:extLst>
          </p:cNvPr>
          <p:cNvSpPr txBox="1"/>
          <p:nvPr/>
        </p:nvSpPr>
        <p:spPr>
          <a:xfrm>
            <a:off x="7476207" y="5799137"/>
            <a:ext cx="1615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Decision Point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EFE5D903-20C9-465B-5F59-73C23F2F286F}"/>
              </a:ext>
            </a:extLst>
          </p:cNvPr>
          <p:cNvSpPr txBox="1"/>
          <p:nvPr/>
        </p:nvSpPr>
        <p:spPr>
          <a:xfrm>
            <a:off x="9907043" y="5805606"/>
            <a:ext cx="1279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SB Hearing</a:t>
            </a:r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78E1E6EE-DEE5-8B57-C79A-B5E5657E2F05}"/>
              </a:ext>
            </a:extLst>
          </p:cNvPr>
          <p:cNvGrpSpPr/>
          <p:nvPr/>
        </p:nvGrpSpPr>
        <p:grpSpPr>
          <a:xfrm>
            <a:off x="2424714" y="1717039"/>
            <a:ext cx="8728620" cy="3683367"/>
            <a:chOff x="2465730" y="1748353"/>
            <a:chExt cx="8728620" cy="3683367"/>
          </a:xfrm>
        </p:grpSpPr>
        <p:sp>
          <p:nvSpPr>
            <p:cNvPr id="11" name="Arrow: Pentagon 10">
              <a:extLst>
                <a:ext uri="{FF2B5EF4-FFF2-40B4-BE49-F238E27FC236}">
                  <a16:creationId xmlns:a16="http://schemas.microsoft.com/office/drawing/2014/main" id="{1C276323-9BDA-A135-2182-22C1B32BC923}"/>
                </a:ext>
              </a:extLst>
            </p:cNvPr>
            <p:cNvSpPr/>
            <p:nvPr/>
          </p:nvSpPr>
          <p:spPr>
            <a:xfrm>
              <a:off x="2574758" y="1797827"/>
              <a:ext cx="1568960" cy="104162"/>
            </a:xfrm>
            <a:prstGeom prst="homePlat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Arrow: Pentagon 13">
              <a:extLst>
                <a:ext uri="{FF2B5EF4-FFF2-40B4-BE49-F238E27FC236}">
                  <a16:creationId xmlns:a16="http://schemas.microsoft.com/office/drawing/2014/main" id="{320F3612-D005-56D5-6BBE-82EB01901932}"/>
                </a:ext>
              </a:extLst>
            </p:cNvPr>
            <p:cNvSpPr/>
            <p:nvPr/>
          </p:nvSpPr>
          <p:spPr>
            <a:xfrm>
              <a:off x="3369312" y="2109820"/>
              <a:ext cx="2353175" cy="216569"/>
            </a:xfrm>
            <a:prstGeom prst="homePlat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Star: 5 Points 16">
              <a:extLst>
                <a:ext uri="{FF2B5EF4-FFF2-40B4-BE49-F238E27FC236}">
                  <a16:creationId xmlns:a16="http://schemas.microsoft.com/office/drawing/2014/main" id="{D4111397-9EA7-9260-291F-949084CAAF3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65730" y="1748353"/>
              <a:ext cx="274320" cy="274320"/>
            </a:xfrm>
            <a:prstGeom prst="star5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Arrow: Pentagon 23">
              <a:extLst>
                <a:ext uri="{FF2B5EF4-FFF2-40B4-BE49-F238E27FC236}">
                  <a16:creationId xmlns:a16="http://schemas.microsoft.com/office/drawing/2014/main" id="{DD38BC3E-8797-4ECA-FD55-A1FCA4C8A00E}"/>
                </a:ext>
              </a:extLst>
            </p:cNvPr>
            <p:cNvSpPr/>
            <p:nvPr/>
          </p:nvSpPr>
          <p:spPr>
            <a:xfrm>
              <a:off x="3369312" y="2534220"/>
              <a:ext cx="2163270" cy="94888"/>
            </a:xfrm>
            <a:prstGeom prst="homePlat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Arrow: Pentagon 24">
              <a:extLst>
                <a:ext uri="{FF2B5EF4-FFF2-40B4-BE49-F238E27FC236}">
                  <a16:creationId xmlns:a16="http://schemas.microsoft.com/office/drawing/2014/main" id="{9DCEAC64-0B9E-B3FA-2681-B46371E26E74}"/>
                </a:ext>
              </a:extLst>
            </p:cNvPr>
            <p:cNvSpPr/>
            <p:nvPr/>
          </p:nvSpPr>
          <p:spPr>
            <a:xfrm>
              <a:off x="3602096" y="2376263"/>
              <a:ext cx="1930486" cy="110522"/>
            </a:xfrm>
            <a:prstGeom prst="homePlat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Arrow: Pentagon 25">
              <a:extLst>
                <a:ext uri="{FF2B5EF4-FFF2-40B4-BE49-F238E27FC236}">
                  <a16:creationId xmlns:a16="http://schemas.microsoft.com/office/drawing/2014/main" id="{EEF7B012-C525-9AD4-E111-3A5D0D9B794E}"/>
                </a:ext>
              </a:extLst>
            </p:cNvPr>
            <p:cNvSpPr/>
            <p:nvPr/>
          </p:nvSpPr>
          <p:spPr>
            <a:xfrm>
              <a:off x="5837296" y="2686997"/>
              <a:ext cx="274320" cy="119464"/>
            </a:xfrm>
            <a:prstGeom prst="homePlat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Arrow: Pentagon 26">
              <a:extLst>
                <a:ext uri="{FF2B5EF4-FFF2-40B4-BE49-F238E27FC236}">
                  <a16:creationId xmlns:a16="http://schemas.microsoft.com/office/drawing/2014/main" id="{70D0039F-8D19-4AA0-A195-0DCB24254C62}"/>
                </a:ext>
              </a:extLst>
            </p:cNvPr>
            <p:cNvSpPr/>
            <p:nvPr/>
          </p:nvSpPr>
          <p:spPr>
            <a:xfrm>
              <a:off x="5833532" y="2825225"/>
              <a:ext cx="274320" cy="106074"/>
            </a:xfrm>
            <a:prstGeom prst="homePlat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Arrow: Pentagon 27">
              <a:extLst>
                <a:ext uri="{FF2B5EF4-FFF2-40B4-BE49-F238E27FC236}">
                  <a16:creationId xmlns:a16="http://schemas.microsoft.com/office/drawing/2014/main" id="{C5077793-FBD6-24FC-65BD-DB00F1A8D312}"/>
                </a:ext>
              </a:extLst>
            </p:cNvPr>
            <p:cNvSpPr/>
            <p:nvPr/>
          </p:nvSpPr>
          <p:spPr>
            <a:xfrm>
              <a:off x="5833531" y="2998089"/>
              <a:ext cx="1146765" cy="119464"/>
            </a:xfrm>
            <a:prstGeom prst="homePlat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Arrow: Pentagon 28">
              <a:extLst>
                <a:ext uri="{FF2B5EF4-FFF2-40B4-BE49-F238E27FC236}">
                  <a16:creationId xmlns:a16="http://schemas.microsoft.com/office/drawing/2014/main" id="{7CB649BB-EECE-9166-AA2F-7563AC08BA46}"/>
                </a:ext>
              </a:extLst>
            </p:cNvPr>
            <p:cNvSpPr/>
            <p:nvPr/>
          </p:nvSpPr>
          <p:spPr>
            <a:xfrm>
              <a:off x="5833531" y="3142765"/>
              <a:ext cx="361905" cy="119464"/>
            </a:xfrm>
            <a:prstGeom prst="homePlat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Arrow: Pentagon 29">
              <a:extLst>
                <a:ext uri="{FF2B5EF4-FFF2-40B4-BE49-F238E27FC236}">
                  <a16:creationId xmlns:a16="http://schemas.microsoft.com/office/drawing/2014/main" id="{20ED64A1-7706-F35F-B1FB-12EE5B966DBA}"/>
                </a:ext>
              </a:extLst>
            </p:cNvPr>
            <p:cNvSpPr/>
            <p:nvPr/>
          </p:nvSpPr>
          <p:spPr>
            <a:xfrm>
              <a:off x="5833530" y="3464320"/>
              <a:ext cx="1463040" cy="129209"/>
            </a:xfrm>
            <a:prstGeom prst="homePlat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Arrow: Pentagon 30">
              <a:extLst>
                <a:ext uri="{FF2B5EF4-FFF2-40B4-BE49-F238E27FC236}">
                  <a16:creationId xmlns:a16="http://schemas.microsoft.com/office/drawing/2014/main" id="{9D6A561B-F76B-8E07-1F5B-69EB400CBCE3}"/>
                </a:ext>
              </a:extLst>
            </p:cNvPr>
            <p:cNvSpPr/>
            <p:nvPr/>
          </p:nvSpPr>
          <p:spPr>
            <a:xfrm>
              <a:off x="5833530" y="3308797"/>
              <a:ext cx="1463039" cy="135695"/>
            </a:xfrm>
            <a:prstGeom prst="homePlat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Arrow: Pentagon 31">
              <a:extLst>
                <a:ext uri="{FF2B5EF4-FFF2-40B4-BE49-F238E27FC236}">
                  <a16:creationId xmlns:a16="http://schemas.microsoft.com/office/drawing/2014/main" id="{9B6BC412-82CD-7ABA-C537-45739C739381}"/>
                </a:ext>
              </a:extLst>
            </p:cNvPr>
            <p:cNvSpPr/>
            <p:nvPr/>
          </p:nvSpPr>
          <p:spPr>
            <a:xfrm>
              <a:off x="5829675" y="3910177"/>
              <a:ext cx="3060701" cy="128602"/>
            </a:xfrm>
            <a:prstGeom prst="homePlat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Arrow: Pentagon 32">
              <a:extLst>
                <a:ext uri="{FF2B5EF4-FFF2-40B4-BE49-F238E27FC236}">
                  <a16:creationId xmlns:a16="http://schemas.microsoft.com/office/drawing/2014/main" id="{D299743B-C046-6A62-DA27-86CBF2E06421}"/>
                </a:ext>
              </a:extLst>
            </p:cNvPr>
            <p:cNvSpPr/>
            <p:nvPr/>
          </p:nvSpPr>
          <p:spPr>
            <a:xfrm>
              <a:off x="5829676" y="4077245"/>
              <a:ext cx="3060700" cy="91933"/>
            </a:xfrm>
            <a:prstGeom prst="homePlat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Arrow: Pentagon 33">
              <a:extLst>
                <a:ext uri="{FF2B5EF4-FFF2-40B4-BE49-F238E27FC236}">
                  <a16:creationId xmlns:a16="http://schemas.microsoft.com/office/drawing/2014/main" id="{BB578FA3-7B6B-CA3F-7436-BDB95048CB99}"/>
                </a:ext>
              </a:extLst>
            </p:cNvPr>
            <p:cNvSpPr/>
            <p:nvPr/>
          </p:nvSpPr>
          <p:spPr>
            <a:xfrm>
              <a:off x="8087736" y="4550311"/>
              <a:ext cx="802640" cy="216569"/>
            </a:xfrm>
            <a:prstGeom prst="homePlat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Star: 5 Points 36">
              <a:extLst>
                <a:ext uri="{FF2B5EF4-FFF2-40B4-BE49-F238E27FC236}">
                  <a16:creationId xmlns:a16="http://schemas.microsoft.com/office/drawing/2014/main" id="{96E535EE-DBA6-BB1B-4219-623049CC06A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13690" y="2080944"/>
              <a:ext cx="274320" cy="274320"/>
            </a:xfrm>
            <a:prstGeom prst="star5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Star: 5 Points 37">
              <a:extLst>
                <a:ext uri="{FF2B5EF4-FFF2-40B4-BE49-F238E27FC236}">
                  <a16:creationId xmlns:a16="http://schemas.microsoft.com/office/drawing/2014/main" id="{D6FFB673-93CD-9EA1-E61B-B16F31BB474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166780" y="2058751"/>
              <a:ext cx="274320" cy="274320"/>
            </a:xfrm>
            <a:prstGeom prst="star5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Star: 5 Points 41">
              <a:extLst>
                <a:ext uri="{FF2B5EF4-FFF2-40B4-BE49-F238E27FC236}">
                  <a16:creationId xmlns:a16="http://schemas.microsoft.com/office/drawing/2014/main" id="{73C75522-9192-6C96-E3B7-15A09A2716C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920030" y="5157400"/>
              <a:ext cx="274320" cy="274320"/>
            </a:xfrm>
            <a:prstGeom prst="star5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``</a:t>
              </a:r>
            </a:p>
          </p:txBody>
        </p:sp>
        <p:sp>
          <p:nvSpPr>
            <p:cNvPr id="43" name="Star: 5 Points 42">
              <a:extLst>
                <a:ext uri="{FF2B5EF4-FFF2-40B4-BE49-F238E27FC236}">
                  <a16:creationId xmlns:a16="http://schemas.microsoft.com/office/drawing/2014/main" id="{52C1324A-4AA8-4AA5-D1C8-824BAF407CB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888766" y="4826566"/>
              <a:ext cx="274320" cy="274320"/>
            </a:xfrm>
            <a:prstGeom prst="star5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Arrow: Pentagon 55">
              <a:extLst>
                <a:ext uri="{FF2B5EF4-FFF2-40B4-BE49-F238E27FC236}">
                  <a16:creationId xmlns:a16="http://schemas.microsoft.com/office/drawing/2014/main" id="{8503136C-C83C-0E64-CD44-77AA0CB2B0B8}"/>
                </a:ext>
              </a:extLst>
            </p:cNvPr>
            <p:cNvSpPr/>
            <p:nvPr/>
          </p:nvSpPr>
          <p:spPr>
            <a:xfrm>
              <a:off x="7455276" y="4851313"/>
              <a:ext cx="2210787" cy="128603"/>
            </a:xfrm>
            <a:prstGeom prst="homePlat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4" name="Arrow: Pentagon 43">
            <a:extLst>
              <a:ext uri="{FF2B5EF4-FFF2-40B4-BE49-F238E27FC236}">
                <a16:creationId xmlns:a16="http://schemas.microsoft.com/office/drawing/2014/main" id="{33066F8A-8508-5CF3-77F5-B0F74F639779}"/>
              </a:ext>
            </a:extLst>
          </p:cNvPr>
          <p:cNvSpPr/>
          <p:nvPr/>
        </p:nvSpPr>
        <p:spPr>
          <a:xfrm>
            <a:off x="187908" y="5867311"/>
            <a:ext cx="902369" cy="216569"/>
          </a:xfrm>
          <a:prstGeom prst="homePlat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Arrow: Pentagon 44">
            <a:extLst>
              <a:ext uri="{FF2B5EF4-FFF2-40B4-BE49-F238E27FC236}">
                <a16:creationId xmlns:a16="http://schemas.microsoft.com/office/drawing/2014/main" id="{779D6E67-1354-4673-B8AF-FF1252D4E5E7}"/>
              </a:ext>
            </a:extLst>
          </p:cNvPr>
          <p:cNvSpPr/>
          <p:nvPr/>
        </p:nvSpPr>
        <p:spPr>
          <a:xfrm>
            <a:off x="3648997" y="5875327"/>
            <a:ext cx="902369" cy="216569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91B51E1-102A-FF87-2ADC-8EC1242F6507}"/>
              </a:ext>
            </a:extLst>
          </p:cNvPr>
          <p:cNvSpPr txBox="1"/>
          <p:nvPr/>
        </p:nvSpPr>
        <p:spPr>
          <a:xfrm>
            <a:off x="2221101" y="6380584"/>
            <a:ext cx="5126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Your Village Wastewater Committee Name Here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36CA15FC-62E0-9D57-212D-AC6FA92E7E44}"/>
              </a:ext>
            </a:extLst>
          </p:cNvPr>
          <p:cNvSpPr>
            <a:spLocks noChangeAspect="1"/>
          </p:cNvSpPr>
          <p:nvPr/>
        </p:nvSpPr>
        <p:spPr>
          <a:xfrm>
            <a:off x="3648939" y="1723114"/>
            <a:ext cx="274320" cy="274320"/>
          </a:xfrm>
          <a:prstGeom prst="star5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09C2327A-E64E-23C2-A544-83C1248C1606}"/>
              </a:ext>
            </a:extLst>
          </p:cNvPr>
          <p:cNvSpPr/>
          <p:nvPr/>
        </p:nvSpPr>
        <p:spPr>
          <a:xfrm>
            <a:off x="2699034" y="1896285"/>
            <a:ext cx="910963" cy="86451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Star: 5 Points 15">
            <a:extLst>
              <a:ext uri="{FF2B5EF4-FFF2-40B4-BE49-F238E27FC236}">
                <a16:creationId xmlns:a16="http://schemas.microsoft.com/office/drawing/2014/main" id="{41038F3B-C390-281F-5EAC-E1F1483DBD71}"/>
              </a:ext>
            </a:extLst>
          </p:cNvPr>
          <p:cNvSpPr>
            <a:spLocks noChangeAspect="1"/>
          </p:cNvSpPr>
          <p:nvPr/>
        </p:nvSpPr>
        <p:spPr>
          <a:xfrm>
            <a:off x="4118194" y="1727965"/>
            <a:ext cx="274320" cy="274320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tar: 5 Points 17">
            <a:extLst>
              <a:ext uri="{FF2B5EF4-FFF2-40B4-BE49-F238E27FC236}">
                <a16:creationId xmlns:a16="http://schemas.microsoft.com/office/drawing/2014/main" id="{0EBAE032-0674-723E-0608-85A026E130BA}"/>
              </a:ext>
            </a:extLst>
          </p:cNvPr>
          <p:cNvSpPr>
            <a:spLocks noChangeAspect="1"/>
          </p:cNvSpPr>
          <p:nvPr/>
        </p:nvSpPr>
        <p:spPr>
          <a:xfrm>
            <a:off x="4887086" y="2240263"/>
            <a:ext cx="274320" cy="274320"/>
          </a:xfrm>
          <a:prstGeom prst="star5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Star: 5 Points 18">
            <a:extLst>
              <a:ext uri="{FF2B5EF4-FFF2-40B4-BE49-F238E27FC236}">
                <a16:creationId xmlns:a16="http://schemas.microsoft.com/office/drawing/2014/main" id="{F5393F48-9D9B-773B-2301-298D8244D65C}"/>
              </a:ext>
            </a:extLst>
          </p:cNvPr>
          <p:cNvSpPr>
            <a:spLocks noChangeAspect="1"/>
          </p:cNvSpPr>
          <p:nvPr/>
        </p:nvSpPr>
        <p:spPr>
          <a:xfrm>
            <a:off x="5681471" y="2347113"/>
            <a:ext cx="274320" cy="274320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id="{214EE6B0-A695-C199-EE08-02F13825709C}"/>
              </a:ext>
            </a:extLst>
          </p:cNvPr>
          <p:cNvSpPr/>
          <p:nvPr/>
        </p:nvSpPr>
        <p:spPr>
          <a:xfrm>
            <a:off x="2899502" y="5449405"/>
            <a:ext cx="8932715" cy="216569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EF212DED-9155-9EB2-0AAE-D8163431566C}"/>
              </a:ext>
            </a:extLst>
          </p:cNvPr>
          <p:cNvSpPr/>
          <p:nvPr/>
        </p:nvSpPr>
        <p:spPr>
          <a:xfrm>
            <a:off x="6577375" y="3109068"/>
            <a:ext cx="361905" cy="119464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CD20BBE0-9658-1EF5-9E0C-93B00ABD9900}"/>
              </a:ext>
            </a:extLst>
          </p:cNvPr>
          <p:cNvSpPr/>
          <p:nvPr/>
        </p:nvSpPr>
        <p:spPr>
          <a:xfrm>
            <a:off x="5986167" y="3595909"/>
            <a:ext cx="1463038" cy="128602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5D4E32E6-E165-3470-D594-CA0160674E55}"/>
              </a:ext>
            </a:extLst>
          </p:cNvPr>
          <p:cNvSpPr/>
          <p:nvPr/>
        </p:nvSpPr>
        <p:spPr>
          <a:xfrm>
            <a:off x="7275874" y="3758205"/>
            <a:ext cx="422866" cy="95515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Arrow: Pentagon 19">
            <a:extLst>
              <a:ext uri="{FF2B5EF4-FFF2-40B4-BE49-F238E27FC236}">
                <a16:creationId xmlns:a16="http://schemas.microsoft.com/office/drawing/2014/main" id="{FCA6A7BD-F726-8193-48B3-C6BCE5AB3754}"/>
              </a:ext>
            </a:extLst>
          </p:cNvPr>
          <p:cNvSpPr/>
          <p:nvPr/>
        </p:nvSpPr>
        <p:spPr>
          <a:xfrm>
            <a:off x="6978695" y="4222297"/>
            <a:ext cx="1068025" cy="213208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6" name="Graphic 35" descr="House with solid fill">
            <a:extLst>
              <a:ext uri="{FF2B5EF4-FFF2-40B4-BE49-F238E27FC236}">
                <a16:creationId xmlns:a16="http://schemas.microsoft.com/office/drawing/2014/main" id="{4CD0BE1C-03E8-A506-D39E-819D1D8D11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2976" y="6258931"/>
            <a:ext cx="559961" cy="559961"/>
          </a:xfrm>
          <a:prstGeom prst="rect">
            <a:avLst/>
          </a:prstGeom>
        </p:spPr>
      </p:pic>
      <p:pic>
        <p:nvPicPr>
          <p:cNvPr id="40" name="Graphic 39" descr="Home1 with solid fill">
            <a:extLst>
              <a:ext uri="{FF2B5EF4-FFF2-40B4-BE49-F238E27FC236}">
                <a16:creationId xmlns:a16="http://schemas.microsoft.com/office/drawing/2014/main" id="{FFD8C801-BC56-AF11-7686-7E4C9ECFBA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88418" y="6280067"/>
            <a:ext cx="538825" cy="538825"/>
          </a:xfrm>
          <a:prstGeom prst="rect">
            <a:avLst/>
          </a:prstGeom>
        </p:spPr>
      </p:pic>
      <p:pic>
        <p:nvPicPr>
          <p:cNvPr id="48" name="Graphic 47" descr="Home with solid fill">
            <a:extLst>
              <a:ext uri="{FF2B5EF4-FFF2-40B4-BE49-F238E27FC236}">
                <a16:creationId xmlns:a16="http://schemas.microsoft.com/office/drawing/2014/main" id="{7AD74E4A-486A-6EEB-B6A7-659ED8E8B4C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672685" y="6339478"/>
            <a:ext cx="479414" cy="479414"/>
          </a:xfrm>
          <a:prstGeom prst="rect">
            <a:avLst/>
          </a:prstGeom>
        </p:spPr>
      </p:pic>
      <p:pic>
        <p:nvPicPr>
          <p:cNvPr id="55" name="Graphic 54" descr="Kiosk with solid fill">
            <a:extLst>
              <a:ext uri="{FF2B5EF4-FFF2-40B4-BE49-F238E27FC236}">
                <a16:creationId xmlns:a16="http://schemas.microsoft.com/office/drawing/2014/main" id="{7EE953F1-B706-26E2-9C63-7CD23B8C01D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90277" y="6285269"/>
            <a:ext cx="559962" cy="559962"/>
          </a:xfrm>
          <a:prstGeom prst="rect">
            <a:avLst/>
          </a:prstGeom>
        </p:spPr>
      </p:pic>
      <p:sp>
        <p:nvSpPr>
          <p:cNvPr id="57" name="Arrow: Pentagon 56">
            <a:extLst>
              <a:ext uri="{FF2B5EF4-FFF2-40B4-BE49-F238E27FC236}">
                <a16:creationId xmlns:a16="http://schemas.microsoft.com/office/drawing/2014/main" id="{C77E232F-1543-7172-EF13-2280662D1C2C}"/>
              </a:ext>
            </a:extLst>
          </p:cNvPr>
          <p:cNvSpPr/>
          <p:nvPr/>
        </p:nvSpPr>
        <p:spPr>
          <a:xfrm>
            <a:off x="9476501" y="4969909"/>
            <a:ext cx="422866" cy="95515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Arrow: Pentagon 59">
            <a:extLst>
              <a:ext uri="{FF2B5EF4-FFF2-40B4-BE49-F238E27FC236}">
                <a16:creationId xmlns:a16="http://schemas.microsoft.com/office/drawing/2014/main" id="{1091C228-1A8D-8571-F64D-9FD6366895F3}"/>
              </a:ext>
            </a:extLst>
          </p:cNvPr>
          <p:cNvSpPr/>
          <p:nvPr/>
        </p:nvSpPr>
        <p:spPr>
          <a:xfrm>
            <a:off x="9559973" y="5115665"/>
            <a:ext cx="1374727" cy="95516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Arrow: Pentagon 60">
            <a:extLst>
              <a:ext uri="{FF2B5EF4-FFF2-40B4-BE49-F238E27FC236}">
                <a16:creationId xmlns:a16="http://schemas.microsoft.com/office/drawing/2014/main" id="{B5F0F224-D218-F8F0-BAC5-1EE494119619}"/>
              </a:ext>
            </a:extLst>
          </p:cNvPr>
          <p:cNvSpPr/>
          <p:nvPr/>
        </p:nvSpPr>
        <p:spPr>
          <a:xfrm>
            <a:off x="9562044" y="5254510"/>
            <a:ext cx="1372656" cy="95515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3" name="Graphic 62" descr="Excavator with solid fill">
            <a:extLst>
              <a:ext uri="{FF2B5EF4-FFF2-40B4-BE49-F238E27FC236}">
                <a16:creationId xmlns:a16="http://schemas.microsoft.com/office/drawing/2014/main" id="{6BE44A62-601B-DC24-EC35-2D1D19B3FF8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 flipH="1">
            <a:off x="8286047" y="4433928"/>
            <a:ext cx="323985" cy="323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4533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92</Words>
  <Application>Microsoft Office PowerPoint</Application>
  <PresentationFormat>Widescreen</PresentationFormat>
  <Paragraphs>40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Chris Shaheen</dc:creator>
  <cp:lastModifiedBy>Claudon, Lynnette</cp:lastModifiedBy>
  <cp:revision>6</cp:revision>
  <dcterms:created xsi:type="dcterms:W3CDTF">2025-03-05T15:18:11Z</dcterms:created>
  <dcterms:modified xsi:type="dcterms:W3CDTF">2026-02-10T14:03:16Z</dcterms:modified>
</cp:coreProperties>
</file>